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9874250" cy="6797675"/>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63268" autoAdjust="0"/>
  </p:normalViewPr>
  <p:slideViewPr>
    <p:cSldViewPr snapToGrid="0">
      <p:cViewPr varScale="1">
        <p:scale>
          <a:sx n="70" d="100"/>
          <a:sy n="70" d="100"/>
        </p:scale>
        <p:origin x="1122" y="60"/>
      </p:cViewPr>
      <p:guideLst/>
    </p:cSldViewPr>
  </p:slideViewPr>
  <p:notesTextViewPr>
    <p:cViewPr>
      <p:scale>
        <a:sx n="1" d="1"/>
        <a:sy n="1" d="1"/>
      </p:scale>
      <p:origin x="0" y="0"/>
    </p:cViewPr>
  </p:notesTextViewPr>
  <p:sorterViewPr>
    <p:cViewPr>
      <p:scale>
        <a:sx n="130" d="100"/>
        <a:sy n="130" d="100"/>
      </p:scale>
      <p:origin x="0" y="-373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Marcador de encabezado 1"/>
          <p:cNvSpPr txBox="1">
            <a:spLocks noGrp="1"/>
          </p:cNvSpPr>
          <p:nvPr>
            <p:ph type="hdr" sz="quarter"/>
          </p:nvPr>
        </p:nvSpPr>
        <p:spPr>
          <a:xfrm>
            <a:off x="0" y="0"/>
            <a:ext cx="4284668" cy="339661"/>
          </a:xfrm>
          <a:prstGeom prst="rect">
            <a:avLst/>
          </a:prstGeom>
          <a:noFill/>
          <a:ln>
            <a:noFill/>
          </a:ln>
        </p:spPr>
        <p:txBody>
          <a:bodyPr vert="horz" wrap="square" lIns="90000" tIns="45000" rIns="90000" bIns="45000" anchorCtr="0" compatLnSpc="0">
            <a:noAutofit/>
          </a:bodyPr>
          <a:lstStyle/>
          <a:p>
            <a:pPr marL="0" marR="0" lvl="0" indent="0" rtl="0" hangingPunct="0">
              <a:lnSpc>
                <a:spcPct val="100000"/>
              </a:lnSpc>
              <a:spcBef>
                <a:spcPts val="0"/>
              </a:spcBef>
              <a:spcAft>
                <a:spcPts val="0"/>
              </a:spcAft>
              <a:buNone/>
              <a:tabLst/>
              <a:defRPr sz="1400"/>
            </a:pPr>
            <a:endParaRPr lang="es-ES" sz="1400" b="0" i="0" u="none" strike="noStrike" kern="1200" cap="none">
              <a:ln>
                <a:noFill/>
              </a:ln>
              <a:latin typeface="Liberation Sans" pitchFamily="18"/>
              <a:ea typeface="AR PL SungtiL GB" pitchFamily="2"/>
              <a:cs typeface="Lohit Devanagari" pitchFamily="2"/>
            </a:endParaRPr>
          </a:p>
        </p:txBody>
      </p:sp>
      <p:sp>
        <p:nvSpPr>
          <p:cNvPr id="3" name="Marcador de fecha 2"/>
          <p:cNvSpPr txBox="1">
            <a:spLocks noGrp="1"/>
          </p:cNvSpPr>
          <p:nvPr>
            <p:ph type="dt" sz="quarter" idx="1"/>
          </p:nvPr>
        </p:nvSpPr>
        <p:spPr>
          <a:xfrm>
            <a:off x="5589536" y="0"/>
            <a:ext cx="4284668" cy="339661"/>
          </a:xfrm>
          <a:prstGeom prst="rect">
            <a:avLst/>
          </a:prstGeom>
          <a:noFill/>
          <a:ln>
            <a:noFill/>
          </a:ln>
        </p:spPr>
        <p:txBody>
          <a:bodyPr vert="horz" wrap="square" lIns="90000" tIns="45000" rIns="90000" bIns="45000" anchorCtr="0" compatLnSpc="0">
            <a:noAutofit/>
          </a:bodyPr>
          <a:lstStyle/>
          <a:p>
            <a:pPr marL="0" marR="0" lvl="0" indent="0" algn="r" rtl="0" hangingPunct="0">
              <a:lnSpc>
                <a:spcPct val="100000"/>
              </a:lnSpc>
              <a:spcBef>
                <a:spcPts val="0"/>
              </a:spcBef>
              <a:spcAft>
                <a:spcPts val="0"/>
              </a:spcAft>
              <a:buNone/>
              <a:tabLst/>
              <a:defRPr sz="1400"/>
            </a:pPr>
            <a:endParaRPr lang="es-ES" sz="1400" b="0" i="0" u="none" strike="noStrike" kern="1200" cap="none">
              <a:ln>
                <a:noFill/>
              </a:ln>
              <a:latin typeface="Liberation Sans" pitchFamily="18"/>
              <a:ea typeface="AR PL SungtiL GB" pitchFamily="2"/>
              <a:cs typeface="Lohit Devanagari" pitchFamily="2"/>
            </a:endParaRPr>
          </a:p>
        </p:txBody>
      </p:sp>
      <p:sp>
        <p:nvSpPr>
          <p:cNvPr id="4" name="Marcador de pie de página 3"/>
          <p:cNvSpPr txBox="1">
            <a:spLocks noGrp="1"/>
          </p:cNvSpPr>
          <p:nvPr>
            <p:ph type="ftr" sz="quarter" idx="2"/>
          </p:nvPr>
        </p:nvSpPr>
        <p:spPr>
          <a:xfrm>
            <a:off x="0" y="6457904"/>
            <a:ext cx="4284668" cy="339661"/>
          </a:xfrm>
          <a:prstGeom prst="rect">
            <a:avLst/>
          </a:prstGeom>
          <a:noFill/>
          <a:ln>
            <a:noFill/>
          </a:ln>
        </p:spPr>
        <p:txBody>
          <a:bodyPr vert="horz" wrap="square" lIns="90000" tIns="45000" rIns="90000" bIns="45000" anchor="b" anchorCtr="0" compatLnSpc="0">
            <a:noAutofit/>
          </a:bodyPr>
          <a:lstStyle/>
          <a:p>
            <a:pPr marL="0" marR="0" lvl="0" indent="0" rtl="0" hangingPunct="0">
              <a:lnSpc>
                <a:spcPct val="100000"/>
              </a:lnSpc>
              <a:spcBef>
                <a:spcPts val="0"/>
              </a:spcBef>
              <a:spcAft>
                <a:spcPts val="0"/>
              </a:spcAft>
              <a:buNone/>
              <a:tabLst/>
              <a:defRPr sz="1400"/>
            </a:pPr>
            <a:endParaRPr lang="es-ES" sz="1400" b="0" i="0" u="none" strike="noStrike" kern="1200" cap="none">
              <a:ln>
                <a:noFill/>
              </a:ln>
              <a:latin typeface="Liberation Sans" pitchFamily="18"/>
              <a:ea typeface="AR PL SungtiL GB" pitchFamily="2"/>
              <a:cs typeface="Lohit Devanagari" pitchFamily="2"/>
            </a:endParaRPr>
          </a:p>
        </p:txBody>
      </p:sp>
      <p:sp>
        <p:nvSpPr>
          <p:cNvPr id="5" name="Marcador de número de diapositiva 4"/>
          <p:cNvSpPr txBox="1">
            <a:spLocks noGrp="1"/>
          </p:cNvSpPr>
          <p:nvPr>
            <p:ph type="sldNum" sz="quarter" idx="3"/>
          </p:nvPr>
        </p:nvSpPr>
        <p:spPr>
          <a:xfrm>
            <a:off x="5589536" y="6457904"/>
            <a:ext cx="4284668" cy="339661"/>
          </a:xfrm>
          <a:prstGeom prst="rect">
            <a:avLst/>
          </a:prstGeom>
          <a:noFill/>
          <a:ln>
            <a:noFill/>
          </a:ln>
        </p:spPr>
        <p:txBody>
          <a:bodyPr vert="horz" wrap="square" lIns="90000" tIns="45000" rIns="90000" bIns="45000" anchor="b" anchorCtr="0" compatLnSpc="0">
            <a:noAutofit/>
          </a:bodyPr>
          <a:lstStyle/>
          <a:p>
            <a:pPr marL="0" marR="0" lvl="0" indent="0" algn="r" rtl="0" hangingPunct="0">
              <a:lnSpc>
                <a:spcPct val="100000"/>
              </a:lnSpc>
              <a:spcBef>
                <a:spcPts val="0"/>
              </a:spcBef>
              <a:spcAft>
                <a:spcPts val="0"/>
              </a:spcAft>
              <a:buNone/>
              <a:tabLst/>
              <a:defRPr sz="1400"/>
            </a:pPr>
            <a:fld id="{D3117012-7900-43BC-AF18-353EECDE0FDD}" type="slidenum">
              <a:t>‹Nº›</a:t>
            </a:fld>
            <a:endParaRPr lang="es-ES" sz="1400" b="0" i="0" u="none" strike="noStrike" kern="1200" cap="none">
              <a:ln>
                <a:noFill/>
              </a:ln>
              <a:latin typeface="Liberation Sans" pitchFamily="18"/>
              <a:ea typeface="AR PL SungtiL GB" pitchFamily="2"/>
              <a:cs typeface="Lohit Devanagari" pitchFamily="2"/>
            </a:endParaRPr>
          </a:p>
        </p:txBody>
      </p:sp>
    </p:spTree>
    <p:extLst>
      <p:ext uri="{BB962C8B-B14F-4D97-AF65-F5344CB8AC3E}">
        <p14:creationId xmlns:p14="http://schemas.microsoft.com/office/powerpoint/2010/main" val="3268591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ceHolder 1"/>
          <p:cNvSpPr txBox="1">
            <a:spLocks noGrp="1"/>
          </p:cNvSpPr>
          <p:nvPr>
            <p:ph type="body" sz="quarter" idx="3"/>
          </p:nvPr>
        </p:nvSpPr>
        <p:spPr>
          <a:xfrm>
            <a:off x="756360" y="5078880"/>
            <a:ext cx="6047279" cy="4810680"/>
          </a:xfrm>
          <a:prstGeom prst="rect">
            <a:avLst/>
          </a:prstGeom>
          <a:noFill/>
          <a:ln>
            <a:noFill/>
          </a:ln>
        </p:spPr>
        <p:txBody>
          <a:bodyPr wrap="square" lIns="0" tIns="0" rIns="0" bIns="0" anchor="t" anchorCtr="0">
            <a:noAutofit/>
          </a:bodyPr>
          <a:lstStyle/>
          <a:p>
            <a:pPr lvl="0"/>
            <a:r>
              <a:rPr lang="es-ES"/>
              <a:t>Pulse para editar el formato de las notas</a:t>
            </a:r>
          </a:p>
        </p:txBody>
      </p:sp>
      <p:sp>
        <p:nvSpPr>
          <p:cNvPr id="3" name="PlaceHolder 2"/>
          <p:cNvSpPr txBox="1">
            <a:spLocks noGrp="1"/>
          </p:cNvSpPr>
          <p:nvPr>
            <p:ph type="hdr" sz="quarter"/>
          </p:nvPr>
        </p:nvSpPr>
        <p:spPr>
          <a:xfrm>
            <a:off x="0" y="0"/>
            <a:ext cx="3280320" cy="533880"/>
          </a:xfrm>
          <a:prstGeom prst="rect">
            <a:avLst/>
          </a:prstGeom>
          <a:noFill/>
          <a:ln>
            <a:noFill/>
          </a:ln>
        </p:spPr>
        <p:txBody>
          <a:bodyPr wrap="square" lIns="0" tIns="0" rIns="0" bIns="0" anchor="t" anchorCtr="0">
            <a:noAutofit/>
          </a:bodyPr>
          <a:lstStyle>
            <a:lvl1pPr marL="0" marR="0" lvl="0" indent="0" algn="l" rtl="0" hangingPunct="1">
              <a:lnSpc>
                <a:spcPct val="100000"/>
              </a:lnSpc>
              <a:spcBef>
                <a:spcPts val="0"/>
              </a:spcBef>
              <a:spcAft>
                <a:spcPts val="0"/>
              </a:spcAft>
              <a:buNone/>
              <a:tabLst/>
              <a:defRPr lang="es-ES" sz="1400" b="0" i="0" u="none" strike="noStrike" kern="1200" cap="none" spc="0" baseline="0">
                <a:solidFill>
                  <a:srgbClr val="000000"/>
                </a:solidFill>
                <a:latin typeface="Times New Roman" pitchFamily="1"/>
                <a:ea typeface="DejaVu Sans" pitchFamily="2"/>
                <a:cs typeface="DejaVu Sans" pitchFamily="2"/>
              </a:defRPr>
            </a:lvl1pPr>
          </a:lstStyle>
          <a:p>
            <a:pPr lvl="0"/>
            <a:r>
              <a:rPr lang="es-ES"/>
              <a:t>&lt;encabezamiento&gt;</a:t>
            </a:r>
          </a:p>
        </p:txBody>
      </p:sp>
      <p:sp>
        <p:nvSpPr>
          <p:cNvPr id="4" name="PlaceHolder 3"/>
          <p:cNvSpPr txBox="1">
            <a:spLocks noGrp="1"/>
          </p:cNvSpPr>
          <p:nvPr>
            <p:ph type="dt" idx="1"/>
          </p:nvPr>
        </p:nvSpPr>
        <p:spPr>
          <a:xfrm>
            <a:off x="4279320" y="0"/>
            <a:ext cx="3280320" cy="533880"/>
          </a:xfrm>
          <a:prstGeom prst="rect">
            <a:avLst/>
          </a:prstGeom>
          <a:noFill/>
          <a:ln>
            <a:noFill/>
          </a:ln>
        </p:spPr>
        <p:txBody>
          <a:bodyPr wrap="square" lIns="0" tIns="0" rIns="0" bIns="0" anchor="t" anchorCtr="0">
            <a:noAutofit/>
          </a:bodyPr>
          <a:lstStyle>
            <a:lvl1pPr marL="0" marR="0" lvl="0" indent="0" algn="l" rtl="0" hangingPunct="1">
              <a:lnSpc>
                <a:spcPct val="100000"/>
              </a:lnSpc>
              <a:spcBef>
                <a:spcPts val="0"/>
              </a:spcBef>
              <a:spcAft>
                <a:spcPts val="0"/>
              </a:spcAft>
              <a:buNone/>
              <a:tabLst/>
              <a:defRPr lang="es-ES" sz="1400" b="0" i="0" u="none" strike="noStrike" kern="1200" cap="none" spc="0" baseline="0">
                <a:solidFill>
                  <a:srgbClr val="000000"/>
                </a:solidFill>
                <a:latin typeface="Times New Roman" pitchFamily="1"/>
                <a:ea typeface="DejaVu Sans" pitchFamily="2"/>
                <a:cs typeface="DejaVu Sans" pitchFamily="2"/>
              </a:defRPr>
            </a:lvl1pPr>
          </a:lstStyle>
          <a:p>
            <a:pPr lvl="0"/>
            <a:r>
              <a:rPr lang="es-ES"/>
              <a:t>&lt;fecha/hora&gt;</a:t>
            </a:r>
          </a:p>
        </p:txBody>
      </p:sp>
      <p:sp>
        <p:nvSpPr>
          <p:cNvPr id="5" name="PlaceHolder 4"/>
          <p:cNvSpPr txBox="1">
            <a:spLocks noGrp="1"/>
          </p:cNvSpPr>
          <p:nvPr>
            <p:ph type="ftr" sz="quarter" idx="4"/>
          </p:nvPr>
        </p:nvSpPr>
        <p:spPr>
          <a:xfrm>
            <a:off x="0" y="10157400"/>
            <a:ext cx="3280320" cy="533880"/>
          </a:xfrm>
          <a:prstGeom prst="rect">
            <a:avLst/>
          </a:prstGeom>
          <a:noFill/>
          <a:ln>
            <a:noFill/>
          </a:ln>
        </p:spPr>
        <p:txBody>
          <a:bodyPr wrap="square" lIns="0" tIns="0" rIns="0" bIns="0" anchor="b" anchorCtr="0">
            <a:noAutofit/>
          </a:bodyPr>
          <a:lstStyle>
            <a:lvl1pPr marL="0" marR="0" lvl="0" indent="0" algn="l" rtl="0" hangingPunct="1">
              <a:lnSpc>
                <a:spcPct val="100000"/>
              </a:lnSpc>
              <a:spcBef>
                <a:spcPts val="0"/>
              </a:spcBef>
              <a:spcAft>
                <a:spcPts val="0"/>
              </a:spcAft>
              <a:buNone/>
              <a:tabLst/>
              <a:defRPr lang="es-ES" sz="1400" b="0" i="0" u="none" strike="noStrike" kern="1200" cap="none" spc="0" baseline="0">
                <a:solidFill>
                  <a:srgbClr val="000000"/>
                </a:solidFill>
                <a:latin typeface="Times New Roman" pitchFamily="1"/>
                <a:ea typeface="DejaVu Sans" pitchFamily="2"/>
                <a:cs typeface="DejaVu Sans" pitchFamily="2"/>
              </a:defRPr>
            </a:lvl1pPr>
          </a:lstStyle>
          <a:p>
            <a:pPr lvl="0"/>
            <a:r>
              <a:rPr lang="es-ES"/>
              <a:t>&lt;pie de página&gt;</a:t>
            </a:r>
          </a:p>
        </p:txBody>
      </p:sp>
      <p:sp>
        <p:nvSpPr>
          <p:cNvPr id="6" name="PlaceHolder 5"/>
          <p:cNvSpPr txBox="1">
            <a:spLocks noGrp="1"/>
          </p:cNvSpPr>
          <p:nvPr>
            <p:ph type="sldNum" sz="quarter" idx="5"/>
          </p:nvPr>
        </p:nvSpPr>
        <p:spPr>
          <a:xfrm>
            <a:off x="4279320" y="10157400"/>
            <a:ext cx="3280320" cy="533880"/>
          </a:xfrm>
          <a:prstGeom prst="rect">
            <a:avLst/>
          </a:prstGeom>
          <a:noFill/>
          <a:ln>
            <a:noFill/>
          </a:ln>
        </p:spPr>
        <p:txBody>
          <a:bodyPr wrap="square" lIns="0" tIns="0" rIns="0" bIns="0" anchor="b" anchorCtr="0">
            <a:noAutofit/>
          </a:bodyPr>
          <a:lstStyle>
            <a:lvl1pPr marL="0" marR="0" lvl="0" indent="0" algn="l" rtl="0" hangingPunct="1">
              <a:lnSpc>
                <a:spcPct val="100000"/>
              </a:lnSpc>
              <a:spcBef>
                <a:spcPts val="0"/>
              </a:spcBef>
              <a:spcAft>
                <a:spcPts val="0"/>
              </a:spcAft>
              <a:buNone/>
              <a:tabLst/>
              <a:defRPr lang="es-ES" sz="1400" b="0" i="0" u="none" strike="noStrike" kern="1200" cap="none" spc="0" baseline="0">
                <a:solidFill>
                  <a:srgbClr val="000000"/>
                </a:solidFill>
                <a:latin typeface="Times New Roman" pitchFamily="1"/>
                <a:ea typeface="DejaVu Sans" pitchFamily="2"/>
                <a:cs typeface="DejaVu Sans" pitchFamily="2"/>
              </a:defRPr>
            </a:lvl1pPr>
          </a:lstStyle>
          <a:p>
            <a:pPr lvl="0"/>
            <a:fld id="{002F2E56-2EB8-4018-A868-13297A53099C}" type="slidenum">
              <a:t>‹Nº›</a:t>
            </a:fld>
            <a:endParaRPr lang="es-ES"/>
          </a:p>
        </p:txBody>
      </p:sp>
    </p:spTree>
    <p:extLst>
      <p:ext uri="{BB962C8B-B14F-4D97-AF65-F5344CB8AC3E}">
        <p14:creationId xmlns:p14="http://schemas.microsoft.com/office/powerpoint/2010/main" val="2925316540"/>
      </p:ext>
    </p:extLst>
  </p:cSld>
  <p:clrMap bg1="lt1" tx1="dk1" bg2="lt2" tx2="dk2" accent1="accent1" accent2="accent2" accent3="accent3" accent4="accent4" accent5="accent5" accent6="accent6" hlink="hlink" folHlink="folHlink"/>
  <p:notesStyle>
    <a:lvl1pPr marL="0" marR="0" lvl="0" indent="0" algn="l" rtl="0" hangingPunct="1">
      <a:lnSpc>
        <a:spcPct val="100000"/>
      </a:lnSpc>
      <a:spcBef>
        <a:spcPts val="0"/>
      </a:spcBef>
      <a:spcAft>
        <a:spcPts val="0"/>
      </a:spcAft>
      <a:buNone/>
      <a:tabLst/>
      <a:defRPr lang="es-ES" sz="2000" b="0" i="0" u="none" strike="noStrike" kern="1200" cap="none" spc="0" baseline="0">
        <a:ln>
          <a:noFill/>
        </a:ln>
        <a:solidFill>
          <a:srgbClr val="000000"/>
        </a:solidFill>
        <a:highlight>
          <a:scrgbClr r="0" g="0" b="0">
            <a:alpha val="0"/>
          </a:scrgbClr>
        </a:highlight>
        <a:latin typeface="Calibri" pitchFamily="18"/>
        <a:ea typeface="SimSun" pitchFamily="2"/>
        <a:cs typeface="Times New Roman" pitchFamily="2"/>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imagej.nih.gov/ij/download.html"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ceHolder 2"/>
          <p:cNvSpPr txBox="1">
            <a:spLocks noGrp="1"/>
          </p:cNvSpPr>
          <p:nvPr>
            <p:ph type="hdr" sz="quarter"/>
          </p:nvPr>
        </p:nvSpPr>
        <p:spPr>
          <a:ln/>
        </p:spPr>
        <p:txBody>
          <a:bodyPr wrap="square" lIns="0" tIns="0" rIns="0" bIns="0" anchor="t" anchorCtr="0">
            <a:noAutofit/>
          </a:bodyPr>
          <a:lstStyle/>
          <a:p>
            <a:pPr lvl="0"/>
            <a:r>
              <a:rPr lang="es-ES"/>
              <a:t>&lt;encabezamiento&gt;</a:t>
            </a:r>
          </a:p>
        </p:txBody>
      </p:sp>
      <p:sp>
        <p:nvSpPr>
          <p:cNvPr id="4" name="PlaceHolder 3"/>
          <p:cNvSpPr txBox="1">
            <a:spLocks noGrp="1"/>
          </p:cNvSpPr>
          <p:nvPr>
            <p:ph type="dt" idx="1"/>
          </p:nvPr>
        </p:nvSpPr>
        <p:spPr>
          <a:ln/>
        </p:spPr>
        <p:txBody>
          <a:bodyPr wrap="square" lIns="0" tIns="0" rIns="0" bIns="0" anchor="t" anchorCtr="0">
            <a:noAutofit/>
          </a:bodyPr>
          <a:lstStyle/>
          <a:p>
            <a:pPr lvl="0"/>
            <a:r>
              <a:rPr lang="es-ES"/>
              <a:t>&lt;fecha/hora&gt;</a:t>
            </a:r>
          </a:p>
        </p:txBody>
      </p:sp>
      <p:sp>
        <p:nvSpPr>
          <p:cNvPr id="5" name="PlaceHolder 4"/>
          <p:cNvSpPr txBox="1">
            <a:spLocks noGrp="1"/>
          </p:cNvSpPr>
          <p:nvPr>
            <p:ph type="ftr" sz="quarter" idx="4"/>
          </p:nvPr>
        </p:nvSpPr>
        <p:spPr>
          <a:ln/>
        </p:spPr>
        <p:txBody>
          <a:bodyPr wrap="square" lIns="0" tIns="0" rIns="0" bIns="0" anchor="b" anchorCtr="0">
            <a:noAutofit/>
          </a:bodyPr>
          <a:lstStyle/>
          <a:p>
            <a:pPr lvl="0"/>
            <a:r>
              <a:rPr lang="es-ES"/>
              <a:t>&lt;pie de página&gt;</a:t>
            </a:r>
          </a:p>
        </p:txBody>
      </p:sp>
      <p:sp>
        <p:nvSpPr>
          <p:cNvPr id="6" name="PlaceHolder 5"/>
          <p:cNvSpPr txBox="1">
            <a:spLocks noGrp="1"/>
          </p:cNvSpPr>
          <p:nvPr>
            <p:ph type="sldNum" sz="quarter" idx="5"/>
          </p:nvPr>
        </p:nvSpPr>
        <p:spPr>
          <a:ln/>
        </p:spPr>
        <p:txBody>
          <a:bodyPr wrap="square" lIns="0" tIns="0" rIns="0" bIns="0" anchor="b" anchorCtr="0">
            <a:noAutofit/>
          </a:bodyPr>
          <a:lstStyle/>
          <a:p>
            <a:pPr lvl="0"/>
            <a:fld id="{A678635F-536F-48A3-83DF-394232B0D648}" type="slidenum">
              <a:t>1</a:t>
            </a:fld>
            <a:endParaRPr lang="es-ES"/>
          </a:p>
        </p:txBody>
      </p:sp>
      <p:sp>
        <p:nvSpPr>
          <p:cNvPr id="2" name="CustomShape 1"/>
          <p:cNvSpPr/>
          <p:nvPr/>
        </p:nvSpPr>
        <p:spPr>
          <a:xfrm>
            <a:off x="1316520" y="3228840"/>
            <a:ext cx="7190640" cy="3031560"/>
          </a:xfrm>
          <a:custGeom>
            <a:avLst/>
            <a:gdLst>
              <a:gd name="f0" fmla="val w"/>
              <a:gd name="f1" fmla="val h"/>
              <a:gd name="f2" fmla="val 0"/>
              <a:gd name="f3" fmla="val 7190740"/>
              <a:gd name="f4" fmla="val 3031490"/>
              <a:gd name="f5" fmla="*/ f0 1 7190740"/>
              <a:gd name="f6" fmla="*/ f1 1 3031490"/>
              <a:gd name="f7" fmla="val f2"/>
              <a:gd name="f8" fmla="val f3"/>
              <a:gd name="f9" fmla="val f4"/>
              <a:gd name="f10" fmla="+- f9 0 f7"/>
              <a:gd name="f11" fmla="+- f8 0 f7"/>
              <a:gd name="f12" fmla="*/ f11 1 7190740"/>
              <a:gd name="f13" fmla="*/ f10 1 3031490"/>
              <a:gd name="f14" fmla="*/ 0 1 f12"/>
              <a:gd name="f15" fmla="*/ 7190740 1 f12"/>
              <a:gd name="f16" fmla="*/ 0 1 f13"/>
              <a:gd name="f17" fmla="*/ 303149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7190740" h="3031490">
                <a:moveTo>
                  <a:pt x="f2" y="f2"/>
                </a:moveTo>
                <a:lnTo>
                  <a:pt x="f3" y="f2"/>
                </a:lnTo>
                <a:lnTo>
                  <a:pt x="f3" y="f4"/>
                </a:lnTo>
                <a:lnTo>
                  <a:pt x="f2" y="f4"/>
                </a:lnTo>
                <a:lnTo>
                  <a:pt x="f2" y="f2"/>
                </a:lnTo>
                <a:close/>
              </a:path>
            </a:pathLst>
          </a:custGeom>
          <a:noFill/>
          <a:ln>
            <a:noFill/>
            <a:prstDash val="solid"/>
          </a:ln>
        </p:spPr>
        <p:txBody>
          <a:bodyPr vert="horz" wrap="square" lIns="90000" tIns="45000" rIns="90000" bIns="4500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7" name="Marcador de notas 6"/>
          <p:cNvSpPr>
            <a:spLocks noGrp="1"/>
          </p:cNvSpPr>
          <p:nvPr>
            <p:ph type="body" idx="1"/>
          </p:nvPr>
        </p:nvSpPr>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ceHolder 2"/>
          <p:cNvSpPr txBox="1">
            <a:spLocks noGrp="1"/>
          </p:cNvSpPr>
          <p:nvPr>
            <p:ph type="hdr" sz="quarter"/>
          </p:nvPr>
        </p:nvSpPr>
        <p:spPr>
          <a:ln/>
        </p:spPr>
        <p:txBody>
          <a:bodyPr wrap="square" lIns="0" tIns="0" rIns="0" bIns="0" anchor="t" anchorCtr="0">
            <a:noAutofit/>
          </a:bodyPr>
          <a:lstStyle/>
          <a:p>
            <a:pPr lvl="0"/>
            <a:r>
              <a:rPr lang="es-ES"/>
              <a:t>&lt;encabezamiento&gt;</a:t>
            </a:r>
          </a:p>
        </p:txBody>
      </p:sp>
      <p:sp>
        <p:nvSpPr>
          <p:cNvPr id="5" name="PlaceHolder 3"/>
          <p:cNvSpPr txBox="1">
            <a:spLocks noGrp="1"/>
          </p:cNvSpPr>
          <p:nvPr>
            <p:ph type="dt" idx="1"/>
          </p:nvPr>
        </p:nvSpPr>
        <p:spPr>
          <a:ln/>
        </p:spPr>
        <p:txBody>
          <a:bodyPr wrap="square" lIns="0" tIns="0" rIns="0" bIns="0" anchor="t" anchorCtr="0">
            <a:noAutofit/>
          </a:bodyPr>
          <a:lstStyle/>
          <a:p>
            <a:pPr lvl="0"/>
            <a:r>
              <a:rPr lang="es-ES"/>
              <a:t>&lt;fecha/hora&gt;</a:t>
            </a:r>
          </a:p>
        </p:txBody>
      </p:sp>
      <p:sp>
        <p:nvSpPr>
          <p:cNvPr id="6" name="PlaceHolder 4"/>
          <p:cNvSpPr txBox="1">
            <a:spLocks noGrp="1"/>
          </p:cNvSpPr>
          <p:nvPr>
            <p:ph type="ftr" sz="quarter" idx="4"/>
          </p:nvPr>
        </p:nvSpPr>
        <p:spPr>
          <a:ln/>
        </p:spPr>
        <p:txBody>
          <a:bodyPr wrap="square" lIns="0" tIns="0" rIns="0" bIns="0" anchor="b" anchorCtr="0">
            <a:noAutofit/>
          </a:bodyPr>
          <a:lstStyle/>
          <a:p>
            <a:pPr lvl="0"/>
            <a:r>
              <a:rPr lang="es-ES"/>
              <a:t>&lt;pie de página&gt;</a:t>
            </a:r>
          </a:p>
        </p:txBody>
      </p:sp>
      <p:sp>
        <p:nvSpPr>
          <p:cNvPr id="7" name="PlaceHolder 5"/>
          <p:cNvSpPr txBox="1">
            <a:spLocks noGrp="1"/>
          </p:cNvSpPr>
          <p:nvPr>
            <p:ph type="sldNum" sz="quarter" idx="5"/>
          </p:nvPr>
        </p:nvSpPr>
        <p:spPr>
          <a:ln/>
        </p:spPr>
        <p:txBody>
          <a:bodyPr wrap="square" lIns="0" tIns="0" rIns="0" bIns="0" anchor="b" anchorCtr="0">
            <a:noAutofit/>
          </a:bodyPr>
          <a:lstStyle/>
          <a:p>
            <a:pPr lvl="0"/>
            <a:fld id="{68829D09-7D75-4B5B-AA54-F5BC0D98211C}" type="slidenum">
              <a:t>10</a:t>
            </a:fld>
            <a:endParaRPr lang="es-ES"/>
          </a:p>
        </p:txBody>
      </p:sp>
      <p:sp>
        <p:nvSpPr>
          <p:cNvPr id="2" name="CustomShape 1"/>
          <p:cNvSpPr/>
          <p:nvPr/>
        </p:nvSpPr>
        <p:spPr>
          <a:xfrm>
            <a:off x="1316520" y="3228840"/>
            <a:ext cx="7172279" cy="3021840"/>
          </a:xfrm>
          <a:custGeom>
            <a:avLst/>
            <a:gdLst>
              <a:gd name="f0" fmla="val w"/>
              <a:gd name="f1" fmla="val h"/>
              <a:gd name="f2" fmla="val 0"/>
              <a:gd name="f3" fmla="val 7172325"/>
              <a:gd name="f4" fmla="val 3021965"/>
              <a:gd name="f5" fmla="*/ f0 1 7172325"/>
              <a:gd name="f6" fmla="*/ f1 1 3021965"/>
              <a:gd name="f7" fmla="val f2"/>
              <a:gd name="f8" fmla="val f3"/>
              <a:gd name="f9" fmla="val f4"/>
              <a:gd name="f10" fmla="+- f9 0 f7"/>
              <a:gd name="f11" fmla="+- f8 0 f7"/>
              <a:gd name="f12" fmla="*/ f11 1 7172325"/>
              <a:gd name="f13" fmla="*/ f10 1 3021965"/>
              <a:gd name="f14" fmla="*/ 0 1 f12"/>
              <a:gd name="f15" fmla="*/ 7172325 1 f12"/>
              <a:gd name="f16" fmla="*/ 0 1 f13"/>
              <a:gd name="f17" fmla="*/ 302196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7172325" h="3021965">
                <a:moveTo>
                  <a:pt x="f2" y="f2"/>
                </a:moveTo>
                <a:lnTo>
                  <a:pt x="f3" y="f2"/>
                </a:lnTo>
                <a:lnTo>
                  <a:pt x="f3" y="f4"/>
                </a:lnTo>
                <a:lnTo>
                  <a:pt x="f2" y="f4"/>
                </a:lnTo>
                <a:lnTo>
                  <a:pt x="f2" y="f2"/>
                </a:lnTo>
                <a:close/>
              </a:path>
            </a:pathLst>
          </a:custGeom>
          <a:noFill/>
          <a:ln>
            <a:noFill/>
            <a:prstDash val="solid"/>
          </a:ln>
        </p:spPr>
        <p:txBody>
          <a:bodyPr vert="horz" wrap="square" lIns="0" tIns="0" rIns="0" bIns="0" anchor="t" anchorCtr="0" compatLnSpc="0">
            <a:noAutofit/>
          </a:bodyPr>
          <a:lstStyle/>
          <a:p>
            <a:pPr marL="216000" marR="0" lvl="0" indent="-208440" algn="l" rtl="0" hangingPunct="1">
              <a:lnSpc>
                <a:spcPct val="100000"/>
              </a:lnSpc>
              <a:spcBef>
                <a:spcPts val="0"/>
              </a:spcBef>
              <a:spcAft>
                <a:spcPts val="0"/>
              </a:spcAft>
              <a:buNone/>
              <a:tabLst/>
            </a:pPr>
            <a:r>
              <a:rPr lang="es-ES" sz="1200" b="0" i="0" u="none" strike="noStrike" kern="1200" cap="none" spc="0" baseline="0">
                <a:ln>
                  <a:noFill/>
                </a:ln>
                <a:solidFill>
                  <a:srgbClr val="000000"/>
                </a:solidFill>
                <a:latin typeface="Times New Roman" pitchFamily="17"/>
                <a:ea typeface="Microsoft YaHei" pitchFamily="2"/>
                <a:cs typeface="DejaVu Sans" pitchFamily="2"/>
              </a:rPr>
              <a:t>Después se lleva a cabo el contaje de puntos en cada una de esas imágenes: se superpone una malla de puntos y se cuentan los puntos que caen en cada uno de los minerales:</a:t>
            </a:r>
          </a:p>
          <a:p>
            <a:pPr marL="216000" marR="0" lvl="0" indent="-208440" algn="l" rtl="0" hangingPunct="1">
              <a:lnSpc>
                <a:spcPct val="100000"/>
              </a:lnSpc>
              <a:spcBef>
                <a:spcPts val="0"/>
              </a:spcBef>
              <a:spcAft>
                <a:spcPts val="0"/>
              </a:spcAft>
              <a:buNone/>
              <a:tabLst/>
            </a:pPr>
            <a:r>
              <a:rPr lang="es-ES" sz="1200" b="0" i="0" u="none" strike="noStrike" kern="1200" cap="none" spc="0" baseline="0">
                <a:ln>
                  <a:noFill/>
                </a:ln>
                <a:solidFill>
                  <a:srgbClr val="000000"/>
                </a:solidFill>
                <a:latin typeface="Times New Roman" pitchFamily="17"/>
                <a:ea typeface="Microsoft YaHei" pitchFamily="2"/>
                <a:cs typeface="DejaVu Sans" pitchFamily="2"/>
              </a:rPr>
              <a:t> </a:t>
            </a:r>
          </a:p>
          <a:p>
            <a:pPr marL="210960" marR="0" lvl="0" indent="-208440" algn="l" rtl="0" hangingPunct="1">
              <a:lnSpc>
                <a:spcPct val="100000"/>
              </a:lnSpc>
              <a:spcBef>
                <a:spcPts val="0"/>
              </a:spcBef>
              <a:spcAft>
                <a:spcPts val="0"/>
              </a:spcAft>
              <a:buSzPct val="45000"/>
              <a:buFont typeface="Wingdings"/>
              <a:buChar char=""/>
              <a:tabLst/>
            </a:pPr>
            <a:r>
              <a:rPr lang="es-ES" sz="1200" b="0" i="0" u="none" strike="noStrike" kern="1200" cap="none" spc="0" baseline="0">
                <a:ln>
                  <a:noFill/>
                </a:ln>
                <a:solidFill>
                  <a:srgbClr val="000000"/>
                </a:solidFill>
                <a:latin typeface="Times New Roman" pitchFamily="17"/>
                <a:ea typeface="Microsoft YaHei" pitchFamily="2"/>
                <a:cs typeface="DejaVu Sans" pitchFamily="2"/>
              </a:rPr>
              <a:t>ortosa: minerales rosados.</a:t>
            </a:r>
          </a:p>
          <a:p>
            <a:pPr marL="210960" marR="0" lvl="0" indent="-208440" algn="l" rtl="0" hangingPunct="1">
              <a:lnSpc>
                <a:spcPct val="100000"/>
              </a:lnSpc>
              <a:spcBef>
                <a:spcPts val="0"/>
              </a:spcBef>
              <a:spcAft>
                <a:spcPts val="0"/>
              </a:spcAft>
              <a:buSzPct val="45000"/>
              <a:buFont typeface="Wingdings"/>
              <a:buChar char=""/>
              <a:tabLst/>
            </a:pPr>
            <a:r>
              <a:rPr lang="es-ES" sz="1200" b="0" i="0" u="none" strike="noStrike" kern="1200" cap="none" spc="0" baseline="0">
                <a:ln>
                  <a:noFill/>
                </a:ln>
                <a:solidFill>
                  <a:srgbClr val="000000"/>
                </a:solidFill>
                <a:latin typeface="Times New Roman" pitchFamily="17"/>
                <a:ea typeface="Microsoft YaHei" pitchFamily="2"/>
                <a:cs typeface="DejaVu Sans" pitchFamily="2"/>
              </a:rPr>
              <a:t>plagioclasa: minerales blancos</a:t>
            </a:r>
          </a:p>
          <a:p>
            <a:pPr marL="210960" marR="0" lvl="0" indent="-208440" algn="l" rtl="0" hangingPunct="1">
              <a:lnSpc>
                <a:spcPct val="100000"/>
              </a:lnSpc>
              <a:spcBef>
                <a:spcPts val="0"/>
              </a:spcBef>
              <a:spcAft>
                <a:spcPts val="0"/>
              </a:spcAft>
              <a:buSzPct val="45000"/>
              <a:buFont typeface="Wingdings"/>
              <a:buChar char=""/>
              <a:tabLst/>
            </a:pPr>
            <a:r>
              <a:rPr lang="es-ES" sz="1200" b="0" i="0" u="none" strike="noStrike" kern="1200" cap="none" spc="0" baseline="0">
                <a:ln>
                  <a:noFill/>
                </a:ln>
                <a:solidFill>
                  <a:srgbClr val="000000"/>
                </a:solidFill>
                <a:latin typeface="Times New Roman" pitchFamily="17"/>
                <a:ea typeface="Microsoft YaHei" pitchFamily="2"/>
                <a:cs typeface="DejaVu Sans" pitchFamily="2"/>
              </a:rPr>
              <a:t>cuarzo: minerales grises transparentes.</a:t>
            </a:r>
          </a:p>
          <a:p>
            <a:pPr marL="210960" marR="0" lvl="0" indent="-208440" algn="l" rtl="0" hangingPunct="1">
              <a:lnSpc>
                <a:spcPct val="100000"/>
              </a:lnSpc>
              <a:spcBef>
                <a:spcPts val="0"/>
              </a:spcBef>
              <a:spcAft>
                <a:spcPts val="0"/>
              </a:spcAft>
              <a:buSzPct val="45000"/>
              <a:buFont typeface="Wingdings"/>
              <a:buChar char=""/>
              <a:tabLst/>
            </a:pPr>
            <a:r>
              <a:rPr lang="es-ES" sz="1200" b="0" i="0" u="none" strike="noStrike" kern="1200" cap="none" spc="0" baseline="0">
                <a:ln>
                  <a:noFill/>
                </a:ln>
                <a:solidFill>
                  <a:srgbClr val="000000"/>
                </a:solidFill>
                <a:latin typeface="Times New Roman" pitchFamily="17"/>
                <a:ea typeface="Microsoft YaHei" pitchFamily="2"/>
                <a:cs typeface="DejaVu Sans" pitchFamily="2"/>
              </a:rPr>
              <a:t>biotita: minerales negros.</a:t>
            </a:r>
          </a:p>
        </p:txBody>
      </p:sp>
      <p:sp>
        <p:nvSpPr>
          <p:cNvPr id="3" name="PlaceHolder 2"/>
          <p:cNvSpPr txBox="1">
            <a:spLocks noGrp="1"/>
          </p:cNvSpPr>
          <p:nvPr>
            <p:ph type="body" sz="quarter" idx="1"/>
          </p:nvPr>
        </p:nvSpPr>
        <p:spPr>
          <a:xfrm>
            <a:off x="1316520" y="3228840"/>
            <a:ext cx="7162920" cy="3017520"/>
          </a:xfrm>
        </p:spPr>
        <p:txBody>
          <a:bodyPr/>
          <a:lstStyle/>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Después llevamos a cabo el contaje de puntos en cada una de esas imágenes: superponemos una malla de puntos y contamos los puntos que corresponden a cada uno de los minerales:</a:t>
            </a:r>
            <a:endParaRPr lang="ar-SA" sz="1200" b="0" i="0" u="none" strike="noStrike" dirty="0" smtClean="0">
              <a:solidFill>
                <a:srgbClr val="000000"/>
              </a:solidFill>
              <a:effectLst/>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marL="342900" indent="-342900" rtl="0">
              <a:buFont typeface="Arial" panose="020B0604020202020204" pitchFamily="34" charset="0"/>
              <a:buChar char="•"/>
            </a:pP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ortosa: minerales rosados.</a:t>
            </a:r>
            <a:endParaRPr lang="ar-SA" sz="1200" u="none" strike="noStrike" dirty="0" smtClean="0">
              <a:solidFill>
                <a:srgbClr val="000000"/>
              </a:solidFill>
              <a:effectLst/>
            </a:endParaRPr>
          </a:p>
          <a:p>
            <a:pPr marL="342900" indent="-342900" rtl="0">
              <a:buFont typeface="Arial" panose="020B0604020202020204" pitchFamily="34" charset="0"/>
              <a:buChar char="•"/>
            </a:pP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plagioclasa: minerales blancos</a:t>
            </a:r>
            <a:endParaRPr lang="ar-SA" sz="1200" u="none" strike="noStrike" dirty="0" smtClean="0">
              <a:solidFill>
                <a:srgbClr val="000000"/>
              </a:solidFill>
              <a:effectLst/>
            </a:endParaRPr>
          </a:p>
          <a:p>
            <a:pPr marL="342900" indent="-342900" rtl="0">
              <a:buFont typeface="Arial" panose="020B0604020202020204" pitchFamily="34" charset="0"/>
              <a:buChar char="•"/>
            </a:pP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cuarzo: minerales grises transparentes.</a:t>
            </a:r>
            <a:endParaRPr lang="ar-SA" sz="1200" u="none" strike="noStrike" dirty="0" smtClean="0">
              <a:solidFill>
                <a:srgbClr val="000000"/>
              </a:solidFill>
              <a:effectLst/>
            </a:endParaRPr>
          </a:p>
          <a:p>
            <a:pPr marL="342900" indent="-342900" rtl="0">
              <a:buFont typeface="Arial" panose="020B0604020202020204" pitchFamily="34" charset="0"/>
              <a:buChar char="•"/>
            </a:pP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biotita: minerales negros.</a:t>
            </a:r>
            <a:endParaRPr lang="ar-SA" sz="1200" u="none" strike="noStrike" dirty="0" smtClean="0">
              <a:solidFill>
                <a:srgbClr val="000000"/>
              </a:solidFill>
              <a:effectLst/>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Podemos ir construyendo una tabla con los datos que vamos obteniendo. Es una buena idea anotar por separado los datos de cada una de las imágenes contadas. Tenemos un archivo con una tabla vacía que podemos utilizar: </a:t>
            </a:r>
            <a:r>
              <a:rPr lang="ar-SA" sz="2000" b="0" i="1"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Tabla_recogida_datos.xlsx</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a:t>
            </a:r>
            <a:endParaRPr lang="ar-SA" sz="1200" b="0" i="0" u="none" strike="noStrike" dirty="0" smtClean="0">
              <a:solidFill>
                <a:srgbClr val="000000"/>
              </a:solidFill>
              <a:effectLst/>
            </a:endParaRPr>
          </a:p>
          <a:p>
            <a:pPr marL="216000" lvl="0" indent="-213840"/>
            <a:endParaRPr lang="es-ES" sz="12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ceHolder 2"/>
          <p:cNvSpPr txBox="1">
            <a:spLocks noGrp="1"/>
          </p:cNvSpPr>
          <p:nvPr>
            <p:ph type="hdr" sz="quarter"/>
          </p:nvPr>
        </p:nvSpPr>
        <p:spPr>
          <a:ln/>
        </p:spPr>
        <p:txBody>
          <a:bodyPr wrap="square" lIns="0" tIns="0" rIns="0" bIns="0" anchor="t" anchorCtr="0">
            <a:noAutofit/>
          </a:bodyPr>
          <a:lstStyle/>
          <a:p>
            <a:pPr lvl="0"/>
            <a:r>
              <a:rPr lang="es-ES"/>
              <a:t>&lt;encabezamiento&gt;</a:t>
            </a:r>
          </a:p>
        </p:txBody>
      </p:sp>
      <p:sp>
        <p:nvSpPr>
          <p:cNvPr id="4" name="PlaceHolder 3"/>
          <p:cNvSpPr txBox="1">
            <a:spLocks noGrp="1"/>
          </p:cNvSpPr>
          <p:nvPr>
            <p:ph type="dt" idx="1"/>
          </p:nvPr>
        </p:nvSpPr>
        <p:spPr>
          <a:ln/>
        </p:spPr>
        <p:txBody>
          <a:bodyPr wrap="square" lIns="0" tIns="0" rIns="0" bIns="0" anchor="t" anchorCtr="0">
            <a:noAutofit/>
          </a:bodyPr>
          <a:lstStyle/>
          <a:p>
            <a:pPr lvl="0"/>
            <a:r>
              <a:rPr lang="es-ES"/>
              <a:t>&lt;fecha/hora&gt;</a:t>
            </a:r>
          </a:p>
        </p:txBody>
      </p:sp>
      <p:sp>
        <p:nvSpPr>
          <p:cNvPr id="5" name="PlaceHolder 4"/>
          <p:cNvSpPr txBox="1">
            <a:spLocks noGrp="1"/>
          </p:cNvSpPr>
          <p:nvPr>
            <p:ph type="ftr" sz="quarter" idx="4"/>
          </p:nvPr>
        </p:nvSpPr>
        <p:spPr>
          <a:ln/>
        </p:spPr>
        <p:txBody>
          <a:bodyPr wrap="square" lIns="0" tIns="0" rIns="0" bIns="0" anchor="b" anchorCtr="0">
            <a:noAutofit/>
          </a:bodyPr>
          <a:lstStyle/>
          <a:p>
            <a:pPr lvl="0"/>
            <a:r>
              <a:rPr lang="es-ES"/>
              <a:t>&lt;pie de página&gt;</a:t>
            </a:r>
          </a:p>
        </p:txBody>
      </p:sp>
      <p:sp>
        <p:nvSpPr>
          <p:cNvPr id="6" name="PlaceHolder 5"/>
          <p:cNvSpPr txBox="1">
            <a:spLocks noGrp="1"/>
          </p:cNvSpPr>
          <p:nvPr>
            <p:ph type="sldNum" sz="quarter" idx="5"/>
          </p:nvPr>
        </p:nvSpPr>
        <p:spPr>
          <a:ln/>
        </p:spPr>
        <p:txBody>
          <a:bodyPr wrap="square" lIns="0" tIns="0" rIns="0" bIns="0" anchor="b" anchorCtr="0">
            <a:noAutofit/>
          </a:bodyPr>
          <a:lstStyle/>
          <a:p>
            <a:pPr lvl="0"/>
            <a:fld id="{18B1AB0C-4F41-4C98-A557-C6835E184A60}" type="slidenum">
              <a:t>11</a:t>
            </a:fld>
            <a:endParaRPr lang="es-ES"/>
          </a:p>
        </p:txBody>
      </p:sp>
      <p:sp>
        <p:nvSpPr>
          <p:cNvPr id="2" name="PlaceHolder 1"/>
          <p:cNvSpPr txBox="1">
            <a:spLocks noGrp="1"/>
          </p:cNvSpPr>
          <p:nvPr>
            <p:ph type="body" sz="quarter" idx="1"/>
          </p:nvPr>
        </p:nvSpPr>
        <p:spPr>
          <a:xfrm>
            <a:off x="144000" y="4320000"/>
            <a:ext cx="9573840" cy="2518560"/>
          </a:xfrm>
        </p:spPr>
        <p:txBody>
          <a:bodyPr/>
          <a:lstStyle/>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Una vez contados los puntos ya podemos calcular el porcentaje volumétrico correspondiente a cada mineral utilizando una sencilla fórmula:</a:t>
            </a:r>
            <a:endParaRPr lang="ar-SA" b="0" i="0" u="none" strike="noStrike" dirty="0" smtClean="0">
              <a:solidFill>
                <a:srgbClr val="000000"/>
              </a:solidFill>
              <a:effectLst/>
            </a:endParaRPr>
          </a:p>
          <a:p>
            <a:pPr rtl="0"/>
            <a:endParaRPr lang="ar-SA" u="none" strike="noStrike" dirty="0" smtClean="0">
              <a:solidFill>
                <a:srgbClr val="000000"/>
              </a:solidFill>
              <a:effectLst/>
            </a:endParaRPr>
          </a:p>
          <a:p>
            <a:pPr lvl="1" rtl="0"/>
            <a:r>
              <a:rPr lang="es-ES" u="none" strike="noStrike" dirty="0" smtClean="0">
                <a:solidFill>
                  <a:srgbClr val="000000"/>
                </a:solidFill>
                <a:effectLst/>
              </a:rPr>
              <a:t>% mineral A = (Puntos mineral A / Puntos totales ) x 100</a:t>
            </a:r>
            <a:r>
              <a:rPr lang="ar-SA" u="none" strike="noStrike" dirty="0" smtClean="0">
                <a:solidFill>
                  <a:srgbClr val="000000"/>
                </a:solidFill>
                <a:effectLst/>
              </a:rPr>
              <a:t/>
            </a:r>
            <a:br>
              <a:rPr lang="ar-SA" u="none" strike="noStrike" dirty="0" smtClean="0">
                <a:solidFill>
                  <a:srgbClr val="000000"/>
                </a:solidFill>
                <a:effectLst/>
              </a:rPr>
            </a:br>
            <a:endParaRPr lang="ar-SA" u="none" strike="noStrike" dirty="0" smtClean="0">
              <a:solidFill>
                <a:srgbClr val="000000"/>
              </a:solidFill>
              <a:effectLst/>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Si, en el caso del gabro del ejemplo, hemos contado un total de 500 puntos y 100 corresponden al olivino, el volumen ocupado por este mineral sería:</a:t>
            </a:r>
            <a:endParaRPr lang="ar-SA" b="0" i="0" u="none" strike="noStrike" dirty="0" smtClean="0">
              <a:solidFill>
                <a:srgbClr val="000000"/>
              </a:solidFill>
              <a:effectLst/>
            </a:endParaRPr>
          </a:p>
          <a:p>
            <a:pPr rtl="0"/>
            <a:endParaRPr lang="es-ES" u="none" strike="noStrike" dirty="0" smtClean="0">
              <a:solidFill>
                <a:srgbClr val="000000"/>
              </a:solidFill>
              <a:effectLst/>
            </a:endParaRPr>
          </a:p>
          <a:p>
            <a:pPr lvl="1" rtl="0"/>
            <a:r>
              <a:rPr lang="es-ES" u="none" strike="noStrike" dirty="0" smtClean="0">
                <a:solidFill>
                  <a:srgbClr val="000000"/>
                </a:solidFill>
                <a:effectLst/>
              </a:rPr>
              <a:t>% olivino = 100 x 500 / 100 = 20 </a:t>
            </a:r>
            <a:r>
              <a:rPr lang="ar-SA" u="none" strike="noStrike" dirty="0" smtClean="0">
                <a:solidFill>
                  <a:srgbClr val="000000"/>
                </a:solidFill>
                <a:effectLst/>
              </a:rPr>
              <a:t/>
            </a:r>
            <a:br>
              <a:rPr lang="ar-SA" u="none" strike="noStrike" dirty="0" smtClean="0">
                <a:solidFill>
                  <a:srgbClr val="000000"/>
                </a:solidFill>
                <a:effectLst/>
              </a:rPr>
            </a:br>
            <a:endParaRPr lang="ar-SA" u="none" strike="noStrike" dirty="0" smtClean="0">
              <a:solidFill>
                <a:srgbClr val="000000"/>
              </a:solidFill>
              <a:effectLst/>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Pero esa información no es suficiente. Tenemos que estimar el error de ese porcentaje, es decir el error de contaje (debido al número de puntos que hemos contado). En la siguiente diapositiva veremos como podemos hacerlo.</a:t>
            </a:r>
            <a:endParaRPr lang="ar-SA" b="0" i="0" u="none" strike="noStrike" dirty="0" smtClean="0">
              <a:solidFill>
                <a:srgbClr val="000000"/>
              </a:solidFill>
              <a:effectLst/>
            </a:endParaRPr>
          </a:p>
          <a:p>
            <a:pPr marL="216000" lvl="0" indent="-214560"/>
            <a:endParaRPr lang="es-ES" dirty="0"/>
          </a:p>
          <a:p>
            <a:pPr marL="216000" lvl="0" indent="-214560"/>
            <a:endParaRPr lang="es-E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ceHolder 2"/>
          <p:cNvSpPr txBox="1">
            <a:spLocks noGrp="1"/>
          </p:cNvSpPr>
          <p:nvPr>
            <p:ph type="hdr" sz="quarter"/>
          </p:nvPr>
        </p:nvSpPr>
        <p:spPr>
          <a:ln/>
        </p:spPr>
        <p:txBody>
          <a:bodyPr wrap="square" lIns="0" tIns="0" rIns="0" bIns="0" anchor="t" anchorCtr="0">
            <a:noAutofit/>
          </a:bodyPr>
          <a:lstStyle/>
          <a:p>
            <a:pPr lvl="0"/>
            <a:r>
              <a:rPr lang="es-ES"/>
              <a:t>&lt;encabezamiento&gt;</a:t>
            </a:r>
          </a:p>
        </p:txBody>
      </p:sp>
      <p:sp>
        <p:nvSpPr>
          <p:cNvPr id="6" name="PlaceHolder 3"/>
          <p:cNvSpPr txBox="1">
            <a:spLocks noGrp="1"/>
          </p:cNvSpPr>
          <p:nvPr>
            <p:ph type="dt" idx="1"/>
          </p:nvPr>
        </p:nvSpPr>
        <p:spPr>
          <a:ln/>
        </p:spPr>
        <p:txBody>
          <a:bodyPr wrap="square" lIns="0" tIns="0" rIns="0" bIns="0" anchor="t" anchorCtr="0">
            <a:noAutofit/>
          </a:bodyPr>
          <a:lstStyle/>
          <a:p>
            <a:pPr lvl="0"/>
            <a:r>
              <a:rPr lang="es-ES"/>
              <a:t>&lt;fecha/hora&gt;</a:t>
            </a:r>
          </a:p>
        </p:txBody>
      </p:sp>
      <p:sp>
        <p:nvSpPr>
          <p:cNvPr id="7" name="PlaceHolder 4"/>
          <p:cNvSpPr txBox="1">
            <a:spLocks noGrp="1"/>
          </p:cNvSpPr>
          <p:nvPr>
            <p:ph type="ftr" sz="quarter" idx="4"/>
          </p:nvPr>
        </p:nvSpPr>
        <p:spPr>
          <a:ln/>
        </p:spPr>
        <p:txBody>
          <a:bodyPr wrap="square" lIns="0" tIns="0" rIns="0" bIns="0" anchor="b" anchorCtr="0">
            <a:noAutofit/>
          </a:bodyPr>
          <a:lstStyle/>
          <a:p>
            <a:pPr lvl="0"/>
            <a:r>
              <a:rPr lang="es-ES"/>
              <a:t>&lt;pie de página&gt;</a:t>
            </a:r>
          </a:p>
        </p:txBody>
      </p:sp>
      <p:sp>
        <p:nvSpPr>
          <p:cNvPr id="8" name="PlaceHolder 5"/>
          <p:cNvSpPr txBox="1">
            <a:spLocks noGrp="1"/>
          </p:cNvSpPr>
          <p:nvPr>
            <p:ph type="sldNum" sz="quarter" idx="5"/>
          </p:nvPr>
        </p:nvSpPr>
        <p:spPr>
          <a:ln/>
        </p:spPr>
        <p:txBody>
          <a:bodyPr wrap="square" lIns="0" tIns="0" rIns="0" bIns="0" anchor="b" anchorCtr="0">
            <a:noAutofit/>
          </a:bodyPr>
          <a:lstStyle/>
          <a:p>
            <a:pPr lvl="0"/>
            <a:fld id="{6D21925F-1524-4ACD-9DD2-9377776A105B}" type="slidenum">
              <a:t>12</a:t>
            </a:fld>
            <a:endParaRPr lang="es-ES"/>
          </a:p>
        </p:txBody>
      </p:sp>
      <p:sp>
        <p:nvSpPr>
          <p:cNvPr id="2" name="CustomShape 1"/>
          <p:cNvSpPr/>
          <p:nvPr/>
        </p:nvSpPr>
        <p:spPr>
          <a:xfrm>
            <a:off x="1316520" y="3228840"/>
            <a:ext cx="7183799" cy="3027600"/>
          </a:xfrm>
          <a:custGeom>
            <a:avLst/>
            <a:gdLst>
              <a:gd name="f0" fmla="val w"/>
              <a:gd name="f1" fmla="val h"/>
              <a:gd name="f2" fmla="val 0"/>
              <a:gd name="f3" fmla="val 7183755"/>
              <a:gd name="f4" fmla="val 3027680"/>
              <a:gd name="f5" fmla="*/ f0 1 7183755"/>
              <a:gd name="f6" fmla="*/ f1 1 3027680"/>
              <a:gd name="f7" fmla="val f2"/>
              <a:gd name="f8" fmla="val f3"/>
              <a:gd name="f9" fmla="val f4"/>
              <a:gd name="f10" fmla="+- f9 0 f7"/>
              <a:gd name="f11" fmla="+- f8 0 f7"/>
              <a:gd name="f12" fmla="*/ f11 1 7183755"/>
              <a:gd name="f13" fmla="*/ f10 1 3027680"/>
              <a:gd name="f14" fmla="*/ 0 1 f12"/>
              <a:gd name="f15" fmla="*/ 7183755 1 f12"/>
              <a:gd name="f16" fmla="*/ 0 1 f13"/>
              <a:gd name="f17" fmla="*/ 302768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7183755" h="3027680">
                <a:moveTo>
                  <a:pt x="f2" y="f2"/>
                </a:moveTo>
                <a:lnTo>
                  <a:pt x="f3" y="f2"/>
                </a:lnTo>
                <a:lnTo>
                  <a:pt x="f3" y="f4"/>
                </a:lnTo>
                <a:lnTo>
                  <a:pt x="f2" y="f4"/>
                </a:lnTo>
                <a:lnTo>
                  <a:pt x="f2" y="f2"/>
                </a:lnTo>
                <a:close/>
              </a:path>
            </a:pathLst>
          </a:custGeom>
          <a:noFill/>
          <a:ln>
            <a:noFill/>
            <a:prstDash val="solid"/>
          </a:ln>
        </p:spPr>
        <p:txBody>
          <a:bodyPr vert="horz" wrap="square" lIns="90000" tIns="45000" rIns="90000" bIns="4500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3" name="CustomShape 2"/>
          <p:cNvSpPr/>
          <p:nvPr/>
        </p:nvSpPr>
        <p:spPr>
          <a:xfrm>
            <a:off x="829799" y="3341880"/>
            <a:ext cx="8289360" cy="2490480"/>
          </a:xfrm>
          <a:custGeom>
            <a:avLst/>
            <a:gdLst>
              <a:gd name="f0" fmla="val w"/>
              <a:gd name="f1" fmla="val h"/>
              <a:gd name="f2" fmla="val 0"/>
              <a:gd name="f3" fmla="val 8289290"/>
              <a:gd name="f4" fmla="val 2490470"/>
              <a:gd name="f5" fmla="*/ f0 1 8289290"/>
              <a:gd name="f6" fmla="*/ f1 1 2490470"/>
              <a:gd name="f7" fmla="val f2"/>
              <a:gd name="f8" fmla="val f3"/>
              <a:gd name="f9" fmla="val f4"/>
              <a:gd name="f10" fmla="+- f9 0 f7"/>
              <a:gd name="f11" fmla="+- f8 0 f7"/>
              <a:gd name="f12" fmla="*/ f11 1 8289290"/>
              <a:gd name="f13" fmla="*/ f10 1 2490470"/>
              <a:gd name="f14" fmla="*/ 0 1 f12"/>
              <a:gd name="f15" fmla="*/ 8289290 1 f12"/>
              <a:gd name="f16" fmla="*/ 0 1 f13"/>
              <a:gd name="f17" fmla="*/ 249047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8289290" h="2490470">
                <a:moveTo>
                  <a:pt x="f2" y="f2"/>
                </a:moveTo>
                <a:lnTo>
                  <a:pt x="f3" y="f2"/>
                </a:lnTo>
                <a:lnTo>
                  <a:pt x="f3" y="f4"/>
                </a:lnTo>
                <a:lnTo>
                  <a:pt x="f2" y="f4"/>
                </a:lnTo>
                <a:lnTo>
                  <a:pt x="f2" y="f2"/>
                </a:lnTo>
                <a:close/>
              </a:path>
            </a:pathLst>
          </a:custGeom>
          <a:noFill/>
          <a:ln>
            <a:noFill/>
            <a:prstDash val="solid"/>
          </a:ln>
        </p:spPr>
        <p:txBody>
          <a:bodyPr vert="horz" wrap="square" lIns="90000" tIns="45000" rIns="90000" bIns="45000" anchor="t" anchorCtr="0" compatLnSpc="0">
            <a:noAutofit/>
          </a:bodyPr>
          <a:lstStyle/>
          <a:p>
            <a:pPr marL="0" marR="0" lvl="0" indent="0" algn="l" rtl="0" hangingPunct="1">
              <a:lnSpc>
                <a:spcPct val="97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Lucida Sans Unicode" pitchFamily="2"/>
                <a:cs typeface="DejaVu Sans" pitchFamily="2"/>
              </a:rPr>
              <a:t>El siguiente error que hay que considerar es el de contaje: el que se comete debido al número de puntos que se cuentan. Este error hay que calcularlo para cada uno de los minerales. Se determina una vez calculado el porcentaje, es decir, no podemos estimarlo hasta que no hayamos determinado el porcentaje de cada mineral.</a:t>
            </a:r>
          </a:p>
          <a:p>
            <a:pPr marL="0" marR="0" lvl="0" indent="0" algn="l" rtl="0" hangingPunct="1">
              <a:lnSpc>
                <a:spcPct val="97000"/>
              </a:lnSpc>
              <a:spcBef>
                <a:spcPts val="0"/>
              </a:spcBef>
              <a:spcAft>
                <a:spcPts val="0"/>
              </a:spcAft>
              <a:buNone/>
              <a:tabLst/>
            </a:pPr>
            <a:r>
              <a:rPr lang="es-ES" sz="900" b="1" i="0" u="none" strike="noStrike" kern="1200" cap="none" spc="0" baseline="0">
                <a:ln>
                  <a:noFill/>
                </a:ln>
                <a:solidFill>
                  <a:srgbClr val="000000"/>
                </a:solidFill>
                <a:latin typeface="DejaVu Serif" pitchFamily="17"/>
                <a:ea typeface="Lucida Sans Unicode" pitchFamily="2"/>
                <a:cs typeface="DejaVu Sans" pitchFamily="2"/>
              </a:rPr>
              <a:t>¿Como calculamos el error absoluto del porcentaje de cada mineral?</a:t>
            </a:r>
          </a:p>
          <a:p>
            <a:pPr marL="0" marR="0" lvl="0" indent="0" algn="l" rtl="0" hangingPunct="1">
              <a:lnSpc>
                <a:spcPct val="97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Lucida Sans Unicode" pitchFamily="2"/>
                <a:cs typeface="DejaVu Sans" pitchFamily="2"/>
              </a:rPr>
              <a:t>Como datos de partida tenemos el porcentaje de cada mineral (A), y el número total de puntos que hemos contado (N).</a:t>
            </a:r>
          </a:p>
          <a:p>
            <a:pPr marL="0" marR="0" lvl="0" indent="0" algn="l" rtl="0" hangingPunct="1">
              <a:lnSpc>
                <a:spcPct val="97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Lucida Sans Unicode" pitchFamily="2"/>
                <a:cs typeface="DejaVu Sans" pitchFamily="2"/>
              </a:rPr>
              <a:t>Solo hay que aplicar la fórmula que nos da el error absoluto.</a:t>
            </a:r>
          </a:p>
          <a:p>
            <a:pPr marL="0" marR="0" lvl="0" indent="0" algn="l" rtl="0" hangingPunct="1">
              <a:lnSpc>
                <a:spcPct val="97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Lucida Sans Unicode" pitchFamily="2"/>
                <a:cs typeface="DejaVu Sans" pitchFamily="2"/>
              </a:rPr>
              <a:t> </a:t>
            </a:r>
          </a:p>
          <a:p>
            <a:pPr marL="0" marR="0" lvl="0" indent="0" algn="l" rtl="0" hangingPunct="1">
              <a:lnSpc>
                <a:spcPct val="97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Lucida Sans Unicode" pitchFamily="2"/>
                <a:cs typeface="DejaVu Sans" pitchFamily="2"/>
              </a:rPr>
              <a:t>Por ejemplo:</a:t>
            </a:r>
          </a:p>
          <a:p>
            <a:pPr marL="0" marR="0" lvl="0" indent="0" algn="l" rtl="0" hangingPunct="1">
              <a:lnSpc>
                <a:spcPct val="97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Lucida Sans Unicode" pitchFamily="2"/>
                <a:cs typeface="DejaVu Sans" pitchFamily="2"/>
              </a:rPr>
              <a:t>Si hemos contado 1000 puntos de los que 350 corresponden al cuarzo, el porcentaje de cuarzo sería 35%.</a:t>
            </a:r>
          </a:p>
          <a:p>
            <a:pPr marL="0" marR="0" lvl="0" indent="0" algn="l" rtl="0" hangingPunct="1">
              <a:lnSpc>
                <a:spcPct val="97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Lucida Sans Unicode" pitchFamily="2"/>
                <a:cs typeface="DejaVu Sans" pitchFamily="2"/>
              </a:rPr>
              <a:t>El error absoluto del % de cuarzo sería:</a:t>
            </a:r>
          </a:p>
          <a:p>
            <a:pPr marL="740879" marR="0" lvl="0" indent="-268560" algn="l" rtl="0" hangingPunct="1">
              <a:lnSpc>
                <a:spcPct val="97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Bitstream Vera Serif" pitchFamily="2"/>
                <a:cs typeface="DejaVu Sans" pitchFamily="2"/>
              </a:rPr>
              <a:t>e = ± 2 ( 35 (100 – 35) / 1000 ) ½ = 3</a:t>
            </a:r>
          </a:p>
          <a:p>
            <a:pPr marL="740879" marR="0" lvl="0" indent="-268560" algn="l" rtl="0" hangingPunct="1">
              <a:lnSpc>
                <a:spcPct val="97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Bitstream Vera Serif" pitchFamily="2"/>
                <a:cs typeface="DejaVu Sans" pitchFamily="2"/>
              </a:rPr>
              <a:t>El dato que tendríamos que poner en los resultados sería:</a:t>
            </a:r>
          </a:p>
          <a:p>
            <a:pPr marL="740879" marR="0" lvl="0" indent="-268560" algn="l" rtl="0" hangingPunct="1">
              <a:lnSpc>
                <a:spcPct val="97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Bitstream Vera Serif" pitchFamily="2"/>
                <a:cs typeface="DejaVu Sans" pitchFamily="2"/>
              </a:rPr>
              <a:t>		Q: 35 ±3</a:t>
            </a:r>
          </a:p>
          <a:p>
            <a:pPr marL="740879" marR="0" lvl="0" indent="-268560" algn="l" rtl="0" hangingPunct="1">
              <a:lnSpc>
                <a:spcPct val="97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Bitstream Vera Serif" pitchFamily="2"/>
                <a:cs typeface="DejaVu Sans" pitchFamily="2"/>
              </a:rPr>
              <a:t>Habría que repetir el mismo procedimiento para cada mineral.</a:t>
            </a:r>
          </a:p>
          <a:p>
            <a:pPr marL="740879" marR="0" lvl="0" indent="-268560" algn="l" rtl="0" hangingPunct="1">
              <a:lnSpc>
                <a:spcPct val="97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Bitstream Vera Serif" pitchFamily="2"/>
                <a:cs typeface="DejaVu Sans" pitchFamily="2"/>
              </a:rPr>
              <a:t>Si quisiéramos disminuir el error habría que contar más puntos.</a:t>
            </a:r>
          </a:p>
          <a:p>
            <a:pPr marL="740879" marR="0" lvl="0" indent="-268560" algn="l" rtl="0" hangingPunct="1">
              <a:lnSpc>
                <a:spcPct val="93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Bitstream Vera Serif" pitchFamily="2"/>
                <a:cs typeface="DejaVu Sans" pitchFamily="2"/>
              </a:rPr>
              <a:t> </a:t>
            </a:r>
          </a:p>
        </p:txBody>
      </p:sp>
      <p:sp>
        <p:nvSpPr>
          <p:cNvPr id="4" name="PlaceHolder 3"/>
          <p:cNvSpPr txBox="1">
            <a:spLocks noGrp="1"/>
          </p:cNvSpPr>
          <p:nvPr>
            <p:ph type="body" sz="quarter" idx="1"/>
          </p:nvPr>
        </p:nvSpPr>
        <p:spPr>
          <a:xfrm>
            <a:off x="1316520" y="3228840"/>
            <a:ext cx="7162920" cy="3017520"/>
          </a:xfrm>
        </p:spPr>
        <p:txBody>
          <a:bodyPr/>
          <a:lstStyle/>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El error de contaje, como decimos, es el que se comete debido al número de puntos que se cuentan. Este error hay que calcularlo para cada uno de los minerales. Se determina una vez calculado el porcentaje de cada mineral.</a:t>
            </a:r>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endParaRPr lang="ar-SA" b="0" i="0" u="none" strike="noStrike" dirty="0" smtClean="0">
              <a:solidFill>
                <a:srgbClr val="000000"/>
              </a:solidFill>
              <a:effectLst/>
            </a:endParaRPr>
          </a:p>
          <a:p>
            <a:pPr rtl="0"/>
            <a:r>
              <a:rPr lang="ar-SA" sz="2000" b="1"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¿Como calculamos el error absoluto del porcentaje de cada mineral?</a:t>
            </a:r>
            <a:endParaRPr lang="ar-SA" i="0" u="none" strike="noStrike" dirty="0" smtClean="0">
              <a:solidFill>
                <a:srgbClr val="000000"/>
              </a:solidFill>
              <a:effectLst/>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Como datos de partida necesitamos:</a:t>
            </a:r>
            <a:endParaRPr lang="ar-SA" b="0" i="0" u="none" strike="noStrike" dirty="0" smtClean="0">
              <a:solidFill>
                <a:srgbClr val="000000"/>
              </a:solidFill>
              <a:effectLst/>
            </a:endParaRPr>
          </a:p>
          <a:p>
            <a:pPr marL="800100" lvl="1" indent="-342900" rtl="0">
              <a:buFont typeface="Arial" panose="020B0604020202020204" pitchFamily="34" charset="0"/>
              <a:buChar char="•"/>
            </a:pPr>
            <a:r>
              <a:rPr lang="ar-SA" sz="12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el número total de puntos que hemos contado</a:t>
            </a:r>
            <a:r>
              <a:rPr lang="es-ES" sz="12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(N)</a:t>
            </a:r>
            <a:endParaRPr lang="ar-SA" b="0" i="0" u="none" strike="noStrike" dirty="0" smtClean="0">
              <a:solidFill>
                <a:srgbClr val="000000"/>
              </a:solidFill>
              <a:effectLst/>
            </a:endParaRPr>
          </a:p>
          <a:p>
            <a:pPr marL="800100" lvl="1" indent="-342900" rtl="0">
              <a:buFont typeface="Arial" panose="020B0604020202020204" pitchFamily="34" charset="0"/>
              <a:buChar char="•"/>
            </a:pPr>
            <a:r>
              <a:rPr lang="ar-SA" sz="12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el porcentaje de cada mineral</a:t>
            </a:r>
            <a:r>
              <a:rPr lang="es-ES" sz="12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(A)</a:t>
            </a:r>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Solo hay que aplicar la fórmula que nos da el error absoluto.</a:t>
            </a:r>
            <a:endParaRPr lang="ar-SA" b="0" i="0" u="none" strike="noStrike" dirty="0" smtClean="0">
              <a:solidFill>
                <a:srgbClr val="000000"/>
              </a:solidFill>
              <a:effectLst/>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En el ejemplo del gabro:</a:t>
            </a:r>
            <a:endParaRPr lang="ar-SA" b="0" i="0" u="none" strike="noStrike" dirty="0" smtClean="0">
              <a:solidFill>
                <a:srgbClr val="000000"/>
              </a:solidFill>
              <a:effectLst/>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Si hemos contado 500 puntos de los que 100 corresponden al olivino, el volumen ocupado por el olivino sería el 20% del volumen total.</a:t>
            </a:r>
            <a:endParaRPr lang="ar-SA" b="0" i="0" u="none" strike="noStrike" dirty="0" smtClean="0">
              <a:solidFill>
                <a:srgbClr val="000000"/>
              </a:solidFill>
              <a:effectLst/>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El error absoluto del % de olivino de calcularía aplicando la fórmula</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a:t>
            </a: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e = </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2 ((20 (100 – 20))/ 500) </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½ </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 3,6</a:t>
            </a:r>
            <a:endParaRPr lang="ar-SA" b="0" i="0" u="none" strike="noStrike" dirty="0" smtClean="0">
              <a:solidFill>
                <a:srgbClr val="000000"/>
              </a:solidFill>
              <a:effectLst/>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El dato que tendríamos que poner en los resultados sería:</a:t>
            </a:r>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endParaRPr lang="ar-SA" b="0" i="0" u="none" strike="noStrike" dirty="0" smtClean="0">
              <a:solidFill>
                <a:srgbClr val="000000"/>
              </a:solidFill>
              <a:effectLst/>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lang="ar-SA" sz="12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a:t>
            </a:r>
            <a:r>
              <a:rPr lang="es-ES" sz="12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olivino = 20 </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3,6</a:t>
            </a:r>
            <a:endParaRPr lang="es-ES" sz="36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lvl="1"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Tenemos que repetir el mismo procedimiento para cada mineral.</a:t>
            </a:r>
            <a:endParaRPr lang="ar-SA" b="0" i="0" u="none" strike="noStrike" dirty="0" smtClean="0">
              <a:solidFill>
                <a:srgbClr val="000000"/>
              </a:solidFill>
              <a:effectLst/>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En la siguiente diapositiva vemos la tabla de porcentajes volumétricos del gabro del ejemplo, con sus errores de contaje correspondientes.</a:t>
            </a:r>
            <a:endParaRPr lang="ar-SA" b="0" i="0" u="none" strike="noStrike" dirty="0" smtClean="0">
              <a:solidFill>
                <a:srgbClr val="000000"/>
              </a:solidFill>
              <a:effectLst/>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Podemos obtener más información sobre como estimar el error de contaje en </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Jones (1987).</a:t>
            </a:r>
            <a:endParaRPr lang="ar-SA" b="0" i="0" u="none" strike="noStrike" dirty="0" smtClean="0">
              <a:solidFill>
                <a:srgbClr val="000000"/>
              </a:solidFill>
              <a:effectLst/>
            </a:endParaRPr>
          </a:p>
          <a:p>
            <a:pPr marL="216000" lvl="0" indent="-213840"/>
            <a:endParaRPr lang="es-E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ceHolder 2"/>
          <p:cNvSpPr txBox="1">
            <a:spLocks noGrp="1"/>
          </p:cNvSpPr>
          <p:nvPr>
            <p:ph type="hdr" sz="quarter"/>
          </p:nvPr>
        </p:nvSpPr>
        <p:spPr>
          <a:ln/>
        </p:spPr>
        <p:txBody>
          <a:bodyPr wrap="square" lIns="0" tIns="0" rIns="0" bIns="0" anchor="t" anchorCtr="0">
            <a:noAutofit/>
          </a:bodyPr>
          <a:lstStyle/>
          <a:p>
            <a:pPr lvl="0"/>
            <a:r>
              <a:rPr lang="es-ES"/>
              <a:t>&lt;encabezamiento&gt;</a:t>
            </a:r>
          </a:p>
        </p:txBody>
      </p:sp>
      <p:sp>
        <p:nvSpPr>
          <p:cNvPr id="4" name="PlaceHolder 3"/>
          <p:cNvSpPr txBox="1">
            <a:spLocks noGrp="1"/>
          </p:cNvSpPr>
          <p:nvPr>
            <p:ph type="dt" idx="1"/>
          </p:nvPr>
        </p:nvSpPr>
        <p:spPr>
          <a:ln/>
        </p:spPr>
        <p:txBody>
          <a:bodyPr wrap="square" lIns="0" tIns="0" rIns="0" bIns="0" anchor="t" anchorCtr="0">
            <a:noAutofit/>
          </a:bodyPr>
          <a:lstStyle/>
          <a:p>
            <a:pPr lvl="0"/>
            <a:r>
              <a:rPr lang="es-ES"/>
              <a:t>&lt;fecha/hora&gt;</a:t>
            </a:r>
          </a:p>
        </p:txBody>
      </p:sp>
      <p:sp>
        <p:nvSpPr>
          <p:cNvPr id="5" name="PlaceHolder 4"/>
          <p:cNvSpPr txBox="1">
            <a:spLocks noGrp="1"/>
          </p:cNvSpPr>
          <p:nvPr>
            <p:ph type="ftr" sz="quarter" idx="4"/>
          </p:nvPr>
        </p:nvSpPr>
        <p:spPr>
          <a:ln/>
        </p:spPr>
        <p:txBody>
          <a:bodyPr wrap="square" lIns="0" tIns="0" rIns="0" bIns="0" anchor="b" anchorCtr="0">
            <a:noAutofit/>
          </a:bodyPr>
          <a:lstStyle/>
          <a:p>
            <a:pPr lvl="0"/>
            <a:r>
              <a:rPr lang="es-ES"/>
              <a:t>&lt;pie de página&gt;</a:t>
            </a:r>
          </a:p>
        </p:txBody>
      </p:sp>
      <p:sp>
        <p:nvSpPr>
          <p:cNvPr id="6" name="PlaceHolder 5"/>
          <p:cNvSpPr txBox="1">
            <a:spLocks noGrp="1"/>
          </p:cNvSpPr>
          <p:nvPr>
            <p:ph type="sldNum" sz="quarter" idx="5"/>
          </p:nvPr>
        </p:nvSpPr>
        <p:spPr>
          <a:ln/>
        </p:spPr>
        <p:txBody>
          <a:bodyPr wrap="square" lIns="0" tIns="0" rIns="0" bIns="0" anchor="b" anchorCtr="0">
            <a:noAutofit/>
          </a:bodyPr>
          <a:lstStyle/>
          <a:p>
            <a:pPr lvl="0"/>
            <a:fld id="{2B346F35-D42D-48E9-A6CB-699CF4C1B29D}" type="slidenum">
              <a:t>13</a:t>
            </a:fld>
            <a:endParaRPr lang="es-ES"/>
          </a:p>
        </p:txBody>
      </p:sp>
      <p:sp>
        <p:nvSpPr>
          <p:cNvPr id="2" name="TextoDiapositiva1"/>
          <p:cNvSpPr txBox="1">
            <a:spLocks noGrp="1"/>
          </p:cNvSpPr>
          <p:nvPr>
            <p:ph type="body" sz="quarter" idx="1"/>
          </p:nvPr>
        </p:nvSpPr>
        <p:spPr/>
        <p:txBody>
          <a:bodyPr/>
          <a:lstStyle/>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Así es como deberíamos expresar el resultado de la determinación de la composición mineralógica expresada en porcentajes volumétricos del gabro del ejemplo.</a:t>
            </a:r>
            <a:endParaRPr lang="ar-SA" u="none" strike="noStrike" dirty="0" smtClean="0">
              <a:solidFill>
                <a:srgbClr val="000000"/>
              </a:solidFill>
              <a:effectLst/>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El error de contaje ¿es mucho o poco?. Depende del uso que vayamos a hacer de él. Para compararlo con datos de análisis químicos quizá sea muy elevado.</a:t>
            </a:r>
            <a:endParaRPr lang="ar-SA" u="none" strike="noStrike" dirty="0" smtClean="0">
              <a:solidFill>
                <a:srgbClr val="000000"/>
              </a:solidFill>
              <a:effectLst/>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Pero siempre lo podemos reducir contando más puntos. Recordamos que en este ejemplo, el número total de puntos contados es solo</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500, algo escaso</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a:t>
            </a:r>
            <a:endParaRPr lang="ar-SA" u="none" strike="noStrike" dirty="0" smtClean="0">
              <a:solidFill>
                <a:srgbClr val="000000"/>
              </a:solidFill>
              <a:effectLst/>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Ahora lo que resta es presentar la tabla de resultados que hemos obtenido en el caso del granito de nuestra práctica</a:t>
            </a:r>
            <a:endParaRPr lang="ar-SA" u="none" strike="noStrike" dirty="0" smtClean="0">
              <a:solidFill>
                <a:srgbClr val="000000"/>
              </a:solidFill>
              <a:effectLst/>
            </a:endParaRPr>
          </a:p>
          <a:p>
            <a:pPr marL="216000" indent="-216000" hangingPunct="0"/>
            <a:endParaRPr lang="es-ES" dirty="0">
              <a:latin typeface="Liberation Sans" pitchFamily="1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ceHolder 2"/>
          <p:cNvSpPr txBox="1">
            <a:spLocks noGrp="1"/>
          </p:cNvSpPr>
          <p:nvPr>
            <p:ph type="hdr" sz="quarter"/>
          </p:nvPr>
        </p:nvSpPr>
        <p:spPr>
          <a:ln/>
        </p:spPr>
        <p:txBody>
          <a:bodyPr wrap="square" lIns="0" tIns="0" rIns="0" bIns="0" anchor="t" anchorCtr="0">
            <a:noAutofit/>
          </a:bodyPr>
          <a:lstStyle/>
          <a:p>
            <a:pPr lvl="0"/>
            <a:r>
              <a:rPr lang="es-ES"/>
              <a:t>&lt;encabezamiento&gt;</a:t>
            </a:r>
          </a:p>
        </p:txBody>
      </p:sp>
      <p:sp>
        <p:nvSpPr>
          <p:cNvPr id="5" name="PlaceHolder 3"/>
          <p:cNvSpPr txBox="1">
            <a:spLocks noGrp="1"/>
          </p:cNvSpPr>
          <p:nvPr>
            <p:ph type="dt" idx="1"/>
          </p:nvPr>
        </p:nvSpPr>
        <p:spPr>
          <a:ln/>
        </p:spPr>
        <p:txBody>
          <a:bodyPr wrap="square" lIns="0" tIns="0" rIns="0" bIns="0" anchor="t" anchorCtr="0">
            <a:noAutofit/>
          </a:bodyPr>
          <a:lstStyle/>
          <a:p>
            <a:pPr lvl="0"/>
            <a:r>
              <a:rPr lang="es-ES"/>
              <a:t>&lt;fecha/hora&gt;</a:t>
            </a:r>
          </a:p>
        </p:txBody>
      </p:sp>
      <p:sp>
        <p:nvSpPr>
          <p:cNvPr id="6" name="PlaceHolder 4"/>
          <p:cNvSpPr txBox="1">
            <a:spLocks noGrp="1"/>
          </p:cNvSpPr>
          <p:nvPr>
            <p:ph type="ftr" sz="quarter" idx="4"/>
          </p:nvPr>
        </p:nvSpPr>
        <p:spPr>
          <a:ln/>
        </p:spPr>
        <p:txBody>
          <a:bodyPr wrap="square" lIns="0" tIns="0" rIns="0" bIns="0" anchor="b" anchorCtr="0">
            <a:noAutofit/>
          </a:bodyPr>
          <a:lstStyle/>
          <a:p>
            <a:pPr lvl="0"/>
            <a:r>
              <a:rPr lang="es-ES"/>
              <a:t>&lt;pie de página&gt;</a:t>
            </a:r>
          </a:p>
        </p:txBody>
      </p:sp>
      <p:sp>
        <p:nvSpPr>
          <p:cNvPr id="7" name="PlaceHolder 5"/>
          <p:cNvSpPr txBox="1">
            <a:spLocks noGrp="1"/>
          </p:cNvSpPr>
          <p:nvPr>
            <p:ph type="sldNum" sz="quarter" idx="5"/>
          </p:nvPr>
        </p:nvSpPr>
        <p:spPr>
          <a:ln/>
        </p:spPr>
        <p:txBody>
          <a:bodyPr wrap="square" lIns="0" tIns="0" rIns="0" bIns="0" anchor="b" anchorCtr="0">
            <a:noAutofit/>
          </a:bodyPr>
          <a:lstStyle/>
          <a:p>
            <a:pPr lvl="0"/>
            <a:fld id="{27B1360F-5DAA-46E6-B88F-C962CFEE377D}" type="slidenum">
              <a:t>14</a:t>
            </a:fld>
            <a:endParaRPr lang="es-ES"/>
          </a:p>
        </p:txBody>
      </p:sp>
      <p:sp>
        <p:nvSpPr>
          <p:cNvPr id="2" name="CustomShape 1"/>
          <p:cNvSpPr/>
          <p:nvPr/>
        </p:nvSpPr>
        <p:spPr>
          <a:xfrm>
            <a:off x="1316520" y="3228840"/>
            <a:ext cx="7186319" cy="3029040"/>
          </a:xfrm>
          <a:custGeom>
            <a:avLst/>
            <a:gdLst>
              <a:gd name="f0" fmla="val w"/>
              <a:gd name="f1" fmla="val h"/>
              <a:gd name="f2" fmla="val 0"/>
              <a:gd name="f3" fmla="val 7186295"/>
              <a:gd name="f4" fmla="val 3028950"/>
              <a:gd name="f5" fmla="*/ f0 1 7186295"/>
              <a:gd name="f6" fmla="*/ f1 1 3028950"/>
              <a:gd name="f7" fmla="val f2"/>
              <a:gd name="f8" fmla="val f3"/>
              <a:gd name="f9" fmla="val f4"/>
              <a:gd name="f10" fmla="+- f9 0 f7"/>
              <a:gd name="f11" fmla="+- f8 0 f7"/>
              <a:gd name="f12" fmla="*/ f11 1 7186295"/>
              <a:gd name="f13" fmla="*/ f10 1 3028950"/>
              <a:gd name="f14" fmla="*/ 0 1 f12"/>
              <a:gd name="f15" fmla="*/ 7186295 1 f12"/>
              <a:gd name="f16" fmla="*/ 0 1 f13"/>
              <a:gd name="f17" fmla="*/ 302895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7186295" h="3028950">
                <a:moveTo>
                  <a:pt x="f2" y="f2"/>
                </a:moveTo>
                <a:lnTo>
                  <a:pt x="f3" y="f2"/>
                </a:lnTo>
                <a:lnTo>
                  <a:pt x="f3" y="f4"/>
                </a:lnTo>
                <a:lnTo>
                  <a:pt x="f2" y="f4"/>
                </a:lnTo>
                <a:lnTo>
                  <a:pt x="f2" y="f2"/>
                </a:lnTo>
                <a:close/>
              </a:path>
            </a:pathLst>
          </a:custGeom>
          <a:noFill/>
          <a:ln>
            <a:noFill/>
            <a:prstDash val="solid"/>
          </a:ln>
        </p:spPr>
        <p:txBody>
          <a:bodyPr vert="horz" wrap="square" lIns="90000" tIns="45000" rIns="90000" bIns="4500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3" name="PlaceHolder 2"/>
          <p:cNvSpPr txBox="1">
            <a:spLocks noGrp="1"/>
          </p:cNvSpPr>
          <p:nvPr>
            <p:ph type="body" sz="quarter" idx="1"/>
          </p:nvPr>
        </p:nvSpPr>
        <p:spPr>
          <a:xfrm>
            <a:off x="1316520" y="3228840"/>
            <a:ext cx="7162920" cy="3017520"/>
          </a:xfrm>
        </p:spPr>
        <p:txBody>
          <a:bodyPr/>
          <a:lstStyle/>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Como resumen, en este diagrama de flujo vemos el orden que deberíamos seguir para llevar a cabo la práctica.</a:t>
            </a:r>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endParaRPr lang="ar-SA" b="0" i="0" u="none" strike="noStrike" dirty="0" smtClean="0">
              <a:solidFill>
                <a:srgbClr val="000000"/>
              </a:solidFill>
              <a:effectLst/>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¡Que aprendais y disfruteis haciendo esta práctica!</a:t>
            </a:r>
            <a:endParaRPr lang="ar-SA" b="0" i="0" u="none" strike="noStrike" dirty="0" smtClean="0">
              <a:solidFill>
                <a:srgbClr val="000000"/>
              </a:solidFill>
              <a:effectLst/>
            </a:endParaRPr>
          </a:p>
          <a:p>
            <a:pPr rtl="0"/>
            <a:r>
              <a:rPr lang="ar-SA" b="0" i="0" u="none" strike="noStrike" dirty="0" smtClean="0">
                <a:solidFill>
                  <a:srgbClr val="000000"/>
                </a:solidFill>
                <a:effectLst/>
              </a:rPr>
              <a:t/>
            </a:r>
            <a:br>
              <a:rPr lang="ar-SA" b="0" i="0" u="none" strike="noStrike" dirty="0" smtClean="0">
                <a:solidFill>
                  <a:srgbClr val="000000"/>
                </a:solidFill>
                <a:effectLst/>
              </a:rPr>
            </a:br>
            <a:r>
              <a:rPr lang="ar-SA" b="0" i="0" u="none" strike="noStrike" dirty="0" smtClean="0">
                <a:solidFill>
                  <a:srgbClr val="000000"/>
                </a:solidFill>
                <a:effectLst/>
              </a:rPr>
              <a:t/>
            </a:r>
            <a:br>
              <a:rPr lang="ar-SA" b="0" i="0" u="none" strike="noStrike" dirty="0" smtClean="0">
                <a:solidFill>
                  <a:srgbClr val="000000"/>
                </a:solidFill>
                <a:effectLst/>
              </a:rPr>
            </a:br>
            <a:endParaRPr lang="ar-SA" b="0" i="0" u="none" strike="noStrike" dirty="0" smtClean="0">
              <a:solidFill>
                <a:srgbClr val="000000"/>
              </a:solidFill>
              <a:effectLst/>
            </a:endParaRPr>
          </a:p>
          <a:p>
            <a:pPr rtl="0"/>
            <a:r>
              <a:rPr lang="ar-SA" sz="2000" b="1"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REFERENCIAS</a:t>
            </a:r>
            <a:endParaRPr lang="ar-SA" i="0" u="none" strike="noStrike" dirty="0" smtClean="0">
              <a:solidFill>
                <a:srgbClr val="000000"/>
              </a:solidFill>
              <a:effectLst/>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Castro Dorado, A.</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(2015).</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Petrografía de rocas ígneas y metamórficas. Ed. Paraninfo, Madri</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d</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260 pp.</a:t>
            </a:r>
            <a:endParaRPr lang="ar-SA" b="0" i="0" u="none" strike="noStrike" dirty="0" smtClean="0">
              <a:solidFill>
                <a:srgbClr val="000000"/>
              </a:solidFill>
              <a:effectLst/>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Jones, M. P.</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(1987). </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Applied Mineralogy. A quantitative approach. Graham and Trotman, Londres, 259 pp.</a:t>
            </a:r>
            <a:endParaRPr lang="ar-SA" b="0" i="0" u="none" strike="noStrike" dirty="0" smtClean="0">
              <a:solidFill>
                <a:srgbClr val="000000"/>
              </a:solidFill>
              <a:effectLst/>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Roubault, M.</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(1987)</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Dètermination des minéraux des roches au microscope polarisant</a:t>
            </a:r>
            <a:r>
              <a:rPr lang="es-ES" sz="2000" b="0" i="0" u="none" strike="noStrike" kern="1200" cap="none" spc="0" baseline="0" smtClean="0">
                <a:ln>
                  <a:noFill/>
                </a:ln>
                <a:solidFill>
                  <a:srgbClr val="000000"/>
                </a:solidFill>
                <a:effectLst/>
                <a:highlight>
                  <a:scrgbClr r="0" g="0" b="0">
                    <a:alpha val="0"/>
                  </a:scrgbClr>
                </a:highlight>
                <a:latin typeface="Calibri" pitchFamily="18"/>
                <a:ea typeface="SimSun" pitchFamily="2"/>
                <a:cs typeface="Times New Roman" pitchFamily="2"/>
              </a:rPr>
              <a:t> (4ª ed.). </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Ed. </a:t>
            </a:r>
            <a:r>
              <a:rPr lang="es-ES" sz="2000" b="0" i="0" u="none" strike="noStrike" kern="1200" cap="none" spc="0" baseline="0" dirty="0" err="1" smtClean="0">
                <a:ln>
                  <a:noFill/>
                </a:ln>
                <a:solidFill>
                  <a:srgbClr val="000000"/>
                </a:solidFill>
                <a:effectLst/>
                <a:highlight>
                  <a:scrgbClr r="0" g="0" b="0">
                    <a:alpha val="0"/>
                  </a:scrgbClr>
                </a:highlight>
                <a:latin typeface="Calibri" pitchFamily="18"/>
                <a:ea typeface="SimSun" pitchFamily="2"/>
                <a:cs typeface="Times New Roman" pitchFamily="2"/>
              </a:rPr>
              <a:t>Lamarre-Poinat</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Paris, 382 pp.</a:t>
            </a:r>
            <a:endParaRPr lang="es-ES" dirty="0">
              <a:latin typeface="Liberation Sans" pitchFamily="1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ceHolder 2"/>
          <p:cNvSpPr txBox="1">
            <a:spLocks noGrp="1"/>
          </p:cNvSpPr>
          <p:nvPr>
            <p:ph type="hdr" sz="quarter"/>
          </p:nvPr>
        </p:nvSpPr>
        <p:spPr>
          <a:ln/>
        </p:spPr>
        <p:txBody>
          <a:bodyPr wrap="square" lIns="0" tIns="0" rIns="0" bIns="0" anchor="t" anchorCtr="0">
            <a:noAutofit/>
          </a:bodyPr>
          <a:lstStyle/>
          <a:p>
            <a:pPr lvl="0"/>
            <a:r>
              <a:rPr lang="es-ES"/>
              <a:t>&lt;encabezamiento&gt;</a:t>
            </a:r>
          </a:p>
        </p:txBody>
      </p:sp>
      <p:sp>
        <p:nvSpPr>
          <p:cNvPr id="6" name="PlaceHolder 3"/>
          <p:cNvSpPr txBox="1">
            <a:spLocks noGrp="1"/>
          </p:cNvSpPr>
          <p:nvPr>
            <p:ph type="dt" idx="1"/>
          </p:nvPr>
        </p:nvSpPr>
        <p:spPr>
          <a:ln/>
        </p:spPr>
        <p:txBody>
          <a:bodyPr wrap="square" lIns="0" tIns="0" rIns="0" bIns="0" anchor="t" anchorCtr="0">
            <a:noAutofit/>
          </a:bodyPr>
          <a:lstStyle/>
          <a:p>
            <a:pPr lvl="0"/>
            <a:r>
              <a:rPr lang="es-ES"/>
              <a:t>&lt;fecha/hora&gt;</a:t>
            </a:r>
          </a:p>
        </p:txBody>
      </p:sp>
      <p:sp>
        <p:nvSpPr>
          <p:cNvPr id="7" name="PlaceHolder 4"/>
          <p:cNvSpPr txBox="1">
            <a:spLocks noGrp="1"/>
          </p:cNvSpPr>
          <p:nvPr>
            <p:ph type="ftr" sz="quarter" idx="4"/>
          </p:nvPr>
        </p:nvSpPr>
        <p:spPr>
          <a:ln/>
        </p:spPr>
        <p:txBody>
          <a:bodyPr wrap="square" lIns="0" tIns="0" rIns="0" bIns="0" anchor="b" anchorCtr="0">
            <a:noAutofit/>
          </a:bodyPr>
          <a:lstStyle/>
          <a:p>
            <a:pPr lvl="0"/>
            <a:r>
              <a:rPr lang="es-ES"/>
              <a:t>&lt;pie de página&gt;</a:t>
            </a:r>
          </a:p>
        </p:txBody>
      </p:sp>
      <p:sp>
        <p:nvSpPr>
          <p:cNvPr id="8" name="PlaceHolder 5"/>
          <p:cNvSpPr txBox="1">
            <a:spLocks noGrp="1"/>
          </p:cNvSpPr>
          <p:nvPr>
            <p:ph type="sldNum" sz="quarter" idx="5"/>
          </p:nvPr>
        </p:nvSpPr>
        <p:spPr>
          <a:ln/>
        </p:spPr>
        <p:txBody>
          <a:bodyPr wrap="square" lIns="0" tIns="0" rIns="0" bIns="0" anchor="b" anchorCtr="0">
            <a:noAutofit/>
          </a:bodyPr>
          <a:lstStyle/>
          <a:p>
            <a:pPr lvl="0"/>
            <a:fld id="{6C678736-B9D3-46D4-8DA3-78B63EEC4DD2}" type="slidenum">
              <a:t>2</a:t>
            </a:fld>
            <a:endParaRPr lang="es-ES"/>
          </a:p>
        </p:txBody>
      </p:sp>
      <p:sp>
        <p:nvSpPr>
          <p:cNvPr id="2" name="CustomShape 1"/>
          <p:cNvSpPr/>
          <p:nvPr/>
        </p:nvSpPr>
        <p:spPr>
          <a:xfrm>
            <a:off x="1316520" y="3228840"/>
            <a:ext cx="7220520" cy="3046680"/>
          </a:xfrm>
          <a:custGeom>
            <a:avLst/>
            <a:gdLst>
              <a:gd name="f0" fmla="val w"/>
              <a:gd name="f1" fmla="val h"/>
              <a:gd name="f2" fmla="val 0"/>
              <a:gd name="f3" fmla="val 7220585"/>
              <a:gd name="f4" fmla="val 3046730"/>
              <a:gd name="f5" fmla="*/ f0 1 7220585"/>
              <a:gd name="f6" fmla="*/ f1 1 3046730"/>
              <a:gd name="f7" fmla="val f2"/>
              <a:gd name="f8" fmla="val f3"/>
              <a:gd name="f9" fmla="val f4"/>
              <a:gd name="f10" fmla="+- f9 0 f7"/>
              <a:gd name="f11" fmla="+- f8 0 f7"/>
              <a:gd name="f12" fmla="*/ f11 1 7220585"/>
              <a:gd name="f13" fmla="*/ f10 1 3046730"/>
              <a:gd name="f14" fmla="*/ 0 1 f12"/>
              <a:gd name="f15" fmla="*/ 7220585 1 f12"/>
              <a:gd name="f16" fmla="*/ 0 1 f13"/>
              <a:gd name="f17" fmla="*/ 304673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7220585" h="3046730">
                <a:moveTo>
                  <a:pt x="f2" y="f2"/>
                </a:moveTo>
                <a:lnTo>
                  <a:pt x="f3" y="f2"/>
                </a:lnTo>
                <a:lnTo>
                  <a:pt x="f3" y="f4"/>
                </a:lnTo>
                <a:lnTo>
                  <a:pt x="f2" y="f4"/>
                </a:lnTo>
                <a:lnTo>
                  <a:pt x="f2" y="f2"/>
                </a:lnTo>
                <a:close/>
              </a:path>
            </a:pathLst>
          </a:custGeom>
          <a:noFill/>
          <a:ln>
            <a:noFill/>
            <a:prstDash val="solid"/>
          </a:ln>
        </p:spPr>
        <p:txBody>
          <a:bodyPr vert="horz" wrap="square" lIns="0" tIns="0" rIns="0" bIns="0" anchor="t" anchorCtr="0" compatLnSpc="0">
            <a:noAutofit/>
          </a:bodyPr>
          <a:lstStyle/>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En esta práctica vamos a determinar la composición modal de una roca a partir de imágenes. Más concretamente de una roca granítica de Galicia que se usa como roca ornamental y que recibe el nombre comercial de Dante.</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El procedimiento que vamos a seguir normalmente se aplica a láminas delgadas, porque muchísimas rocas tienen una tamaño de grano tan pequeño que los cristales no se pueden apreciar a simple vista. Y además, la microscopía de polarización permite identificar los minerales presentes.</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Pero nosotros vamos a hacerlo con losetas pulidas, el procedimiento es el mismo. Disponemos de 8 imágenes de losetas pulidas, 4 de las cuales aparecen en la diapositiva.</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 </a:t>
            </a:r>
          </a:p>
        </p:txBody>
      </p:sp>
      <p:sp>
        <p:nvSpPr>
          <p:cNvPr id="3" name="CustomShape 2"/>
          <p:cNvSpPr/>
          <p:nvPr/>
        </p:nvSpPr>
        <p:spPr>
          <a:xfrm>
            <a:off x="5595480" y="6458040"/>
            <a:ext cx="4257720" cy="327600"/>
          </a:xfrm>
          <a:custGeom>
            <a:avLst/>
            <a:gdLst>
              <a:gd name="f0" fmla="val w"/>
              <a:gd name="f1" fmla="val h"/>
              <a:gd name="f2" fmla="val 0"/>
              <a:gd name="f3" fmla="val 4257675"/>
              <a:gd name="f4" fmla="val 327660"/>
              <a:gd name="f5" fmla="*/ f0 1 4257675"/>
              <a:gd name="f6" fmla="*/ f1 1 327660"/>
              <a:gd name="f7" fmla="val f2"/>
              <a:gd name="f8" fmla="val f3"/>
              <a:gd name="f9" fmla="val f4"/>
              <a:gd name="f10" fmla="+- f9 0 f7"/>
              <a:gd name="f11" fmla="+- f8 0 f7"/>
              <a:gd name="f12" fmla="*/ f11 1 4257675"/>
              <a:gd name="f13" fmla="*/ f10 1 327660"/>
              <a:gd name="f14" fmla="*/ 0 1 f12"/>
              <a:gd name="f15" fmla="*/ 4257675 1 f12"/>
              <a:gd name="f16" fmla="*/ 0 1 f13"/>
              <a:gd name="f17" fmla="*/ 32766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4257675" h="327660">
                <a:moveTo>
                  <a:pt x="f2" y="f2"/>
                </a:moveTo>
                <a:lnTo>
                  <a:pt x="f3" y="f2"/>
                </a:lnTo>
                <a:lnTo>
                  <a:pt x="f3" y="f4"/>
                </a:lnTo>
                <a:lnTo>
                  <a:pt x="f2" y="f4"/>
                </a:lnTo>
                <a:lnTo>
                  <a:pt x="f2" y="f2"/>
                </a:lnTo>
                <a:close/>
              </a:path>
            </a:pathLst>
          </a:custGeom>
          <a:noFill/>
          <a:ln>
            <a:noFill/>
            <a:prstDash val="solid"/>
          </a:ln>
        </p:spPr>
        <p:txBody>
          <a:bodyPr vert="horz" wrap="square" lIns="90000" tIns="47160" rIns="90000" bIns="47160" anchor="b" anchorCtr="0" compatLnSpc="0">
            <a:noAutofit/>
          </a:bodyPr>
          <a:lstStyle/>
          <a:p>
            <a:pPr marL="0" marR="0" lvl="0" indent="0" algn="r" rtl="0" hangingPunct="1">
              <a:lnSpc>
                <a:spcPct val="93000"/>
              </a:lnSpc>
              <a:spcBef>
                <a:spcPts val="0"/>
              </a:spcBef>
              <a:spcAft>
                <a:spcPts val="0"/>
              </a:spcAft>
              <a:buNone/>
              <a:tabLst/>
            </a:pPr>
            <a:fld id="{C9C23847-3EC7-454A-9053-0431BB72EA01}" type="slidenum">
              <a:t>2</a:t>
            </a:fld>
            <a:endParaRPr lang="es-ES" sz="1200" b="0" i="0" u="none" strike="noStrike" kern="1200" cap="none" spc="0" baseline="0">
              <a:ln>
                <a:noFill/>
              </a:ln>
              <a:solidFill>
                <a:srgbClr val="000000"/>
              </a:solidFill>
              <a:latin typeface="Times New Roman" pitchFamily="17"/>
              <a:ea typeface="DejaVu Sans" pitchFamily="2"/>
              <a:cs typeface="DejaVu Sans" pitchFamily="2"/>
            </a:endParaRPr>
          </a:p>
        </p:txBody>
      </p:sp>
      <p:sp>
        <p:nvSpPr>
          <p:cNvPr id="4" name="PlaceHolder 3"/>
          <p:cNvSpPr txBox="1">
            <a:spLocks noGrp="1"/>
          </p:cNvSpPr>
          <p:nvPr>
            <p:ph type="body" sz="quarter" idx="1"/>
          </p:nvPr>
        </p:nvSpPr>
        <p:spPr>
          <a:xfrm>
            <a:off x="1316520" y="3228840"/>
            <a:ext cx="7162920" cy="3017520"/>
          </a:xfrm>
        </p:spPr>
        <p:txBody>
          <a:bodyPr/>
          <a:lstStyle/>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En esta práctica vamos a determinar la composición modal de una roca a partir de imágenes en 2 dimensiones. Más concretamente de una roca granítica de Galicia que se usa como roca ornamental y que recibe el nombre comercial de Granito Dante.</a:t>
            </a:r>
            <a:endParaRPr lang="ar-SA" b="0" i="0" u="none" strike="noStrike" dirty="0" smtClean="0">
              <a:solidFill>
                <a:srgbClr val="000000"/>
              </a:solidFill>
              <a:effectLst/>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El procedimiento que vamos a seguir se aplica normalmente a láminas delgadas, porque muchísimas rocas tienen un tamaño de grano tan pequeño que los cristales no se pueden apreciar a simple vista. Y, además, la microscopía de polarización permite identificar los minerales presentes.</a:t>
            </a:r>
            <a:endParaRPr lang="ar-SA" b="0" i="0" u="none" strike="noStrike" dirty="0" smtClean="0">
              <a:solidFill>
                <a:srgbClr val="000000"/>
              </a:solidFill>
              <a:effectLst/>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Pero nosotros vamos a hacerlo con losetas pulidas, el procedimiento es el mismo. Disponemos de 8 imágenes de losetas pulidas del Granito Dante, de un tamaño real de 40 x 50 mm, 4 de las cuales aparecen en la diapositiva.</a:t>
            </a:r>
            <a:endParaRPr lang="ar-SA" b="0" i="0" u="none" strike="noStrike" dirty="0" smtClean="0">
              <a:solidFill>
                <a:srgbClr val="000000"/>
              </a:solidFill>
              <a:effectLst/>
            </a:endParaRPr>
          </a:p>
          <a:p>
            <a:pPr marL="216000" lvl="0" indent="-213840"/>
            <a:endParaRPr lang="es-E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laceHolder 2"/>
          <p:cNvSpPr txBox="1">
            <a:spLocks noGrp="1"/>
          </p:cNvSpPr>
          <p:nvPr>
            <p:ph type="hdr" sz="quarter"/>
          </p:nvPr>
        </p:nvSpPr>
        <p:spPr>
          <a:ln/>
        </p:spPr>
        <p:txBody>
          <a:bodyPr wrap="square" lIns="0" tIns="0" rIns="0" bIns="0" anchor="t" anchorCtr="0">
            <a:noAutofit/>
          </a:bodyPr>
          <a:lstStyle/>
          <a:p>
            <a:pPr lvl="0"/>
            <a:r>
              <a:rPr lang="es-ES"/>
              <a:t>&lt;encabezamiento&gt;</a:t>
            </a:r>
          </a:p>
        </p:txBody>
      </p:sp>
      <p:sp>
        <p:nvSpPr>
          <p:cNvPr id="9" name="PlaceHolder 3"/>
          <p:cNvSpPr txBox="1">
            <a:spLocks noGrp="1"/>
          </p:cNvSpPr>
          <p:nvPr>
            <p:ph type="dt" idx="1"/>
          </p:nvPr>
        </p:nvSpPr>
        <p:spPr>
          <a:ln/>
        </p:spPr>
        <p:txBody>
          <a:bodyPr wrap="square" lIns="0" tIns="0" rIns="0" bIns="0" anchor="t" anchorCtr="0">
            <a:noAutofit/>
          </a:bodyPr>
          <a:lstStyle/>
          <a:p>
            <a:pPr lvl="0"/>
            <a:r>
              <a:rPr lang="es-ES"/>
              <a:t>&lt;fecha/hora&gt;</a:t>
            </a:r>
          </a:p>
        </p:txBody>
      </p:sp>
      <p:sp>
        <p:nvSpPr>
          <p:cNvPr id="10" name="PlaceHolder 4"/>
          <p:cNvSpPr txBox="1">
            <a:spLocks noGrp="1"/>
          </p:cNvSpPr>
          <p:nvPr>
            <p:ph type="ftr" sz="quarter" idx="4"/>
          </p:nvPr>
        </p:nvSpPr>
        <p:spPr>
          <a:ln/>
        </p:spPr>
        <p:txBody>
          <a:bodyPr wrap="square" lIns="0" tIns="0" rIns="0" bIns="0" anchor="b" anchorCtr="0">
            <a:noAutofit/>
          </a:bodyPr>
          <a:lstStyle/>
          <a:p>
            <a:pPr lvl="0"/>
            <a:r>
              <a:rPr lang="es-ES"/>
              <a:t>&lt;pie de página&gt;</a:t>
            </a:r>
          </a:p>
        </p:txBody>
      </p:sp>
      <p:sp>
        <p:nvSpPr>
          <p:cNvPr id="11" name="PlaceHolder 5"/>
          <p:cNvSpPr txBox="1">
            <a:spLocks noGrp="1"/>
          </p:cNvSpPr>
          <p:nvPr>
            <p:ph type="sldNum" sz="quarter" idx="5"/>
          </p:nvPr>
        </p:nvSpPr>
        <p:spPr>
          <a:ln/>
        </p:spPr>
        <p:txBody>
          <a:bodyPr wrap="square" lIns="0" tIns="0" rIns="0" bIns="0" anchor="b" anchorCtr="0">
            <a:noAutofit/>
          </a:bodyPr>
          <a:lstStyle/>
          <a:p>
            <a:pPr lvl="0"/>
            <a:fld id="{A5E7775D-43DB-4BD8-92B5-06DCB770EBD4}" type="slidenum">
              <a:t>3</a:t>
            </a:fld>
            <a:endParaRPr lang="es-ES"/>
          </a:p>
        </p:txBody>
      </p:sp>
      <p:sp>
        <p:nvSpPr>
          <p:cNvPr id="2" name="CustomShape 1"/>
          <p:cNvSpPr/>
          <p:nvPr/>
        </p:nvSpPr>
        <p:spPr>
          <a:xfrm>
            <a:off x="5595480" y="6458040"/>
            <a:ext cx="4257720" cy="327600"/>
          </a:xfrm>
          <a:custGeom>
            <a:avLst/>
            <a:gdLst>
              <a:gd name="f0" fmla="val w"/>
              <a:gd name="f1" fmla="val h"/>
              <a:gd name="f2" fmla="val 0"/>
              <a:gd name="f3" fmla="val 4257675"/>
              <a:gd name="f4" fmla="val 327660"/>
              <a:gd name="f5" fmla="*/ f0 1 4257675"/>
              <a:gd name="f6" fmla="*/ f1 1 327660"/>
              <a:gd name="f7" fmla="val f2"/>
              <a:gd name="f8" fmla="val f3"/>
              <a:gd name="f9" fmla="val f4"/>
              <a:gd name="f10" fmla="+- f9 0 f7"/>
              <a:gd name="f11" fmla="+- f8 0 f7"/>
              <a:gd name="f12" fmla="*/ f11 1 4257675"/>
              <a:gd name="f13" fmla="*/ f10 1 327660"/>
              <a:gd name="f14" fmla="*/ 0 1 f12"/>
              <a:gd name="f15" fmla="*/ 4257675 1 f12"/>
              <a:gd name="f16" fmla="*/ 0 1 f13"/>
              <a:gd name="f17" fmla="*/ 32766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4257675" h="327660">
                <a:moveTo>
                  <a:pt x="f2" y="f2"/>
                </a:moveTo>
                <a:lnTo>
                  <a:pt x="f3" y="f2"/>
                </a:lnTo>
                <a:lnTo>
                  <a:pt x="f3" y="f4"/>
                </a:lnTo>
                <a:lnTo>
                  <a:pt x="f2" y="f4"/>
                </a:lnTo>
                <a:lnTo>
                  <a:pt x="f2" y="f2"/>
                </a:lnTo>
                <a:close/>
              </a:path>
            </a:pathLst>
          </a:custGeom>
          <a:noFill/>
          <a:ln>
            <a:noFill/>
            <a:prstDash val="solid"/>
          </a:ln>
        </p:spPr>
        <p:txBody>
          <a:bodyPr vert="horz" wrap="square" lIns="90000" tIns="47160" rIns="90000" bIns="47160" anchor="b" anchorCtr="0" compatLnSpc="0">
            <a:noAutofit/>
          </a:bodyPr>
          <a:lstStyle/>
          <a:p>
            <a:pPr marL="0" marR="0" lvl="0" indent="0" algn="r" rtl="0" hangingPunct="1">
              <a:lnSpc>
                <a:spcPct val="93000"/>
              </a:lnSpc>
              <a:spcBef>
                <a:spcPts val="0"/>
              </a:spcBef>
              <a:spcAft>
                <a:spcPts val="0"/>
              </a:spcAft>
              <a:buNone/>
              <a:tabLst/>
            </a:pPr>
            <a:fld id="{45650DB2-8B0A-425C-AE7D-B47E34B23300}" type="slidenum">
              <a:t>3</a:t>
            </a:fld>
            <a:endParaRPr lang="es-ES" sz="1200" b="0" i="0" u="none" strike="noStrike" kern="1200" cap="none" spc="0" baseline="0">
              <a:ln>
                <a:noFill/>
              </a:ln>
              <a:solidFill>
                <a:srgbClr val="000000"/>
              </a:solidFill>
              <a:latin typeface="Times New Roman" pitchFamily="17"/>
              <a:ea typeface="Lucida Sans Unicode" pitchFamily="2"/>
              <a:cs typeface="DejaVu Sans" pitchFamily="2"/>
            </a:endParaRPr>
          </a:p>
        </p:txBody>
      </p:sp>
      <p:sp>
        <p:nvSpPr>
          <p:cNvPr id="3" name="CustomShape 2"/>
          <p:cNvSpPr/>
          <p:nvPr/>
        </p:nvSpPr>
        <p:spPr>
          <a:xfrm>
            <a:off x="5595480" y="6458040"/>
            <a:ext cx="4260240" cy="329040"/>
          </a:xfrm>
          <a:custGeom>
            <a:avLst/>
            <a:gdLst>
              <a:gd name="f0" fmla="val w"/>
              <a:gd name="f1" fmla="val h"/>
              <a:gd name="f2" fmla="val 0"/>
              <a:gd name="f3" fmla="val 4260215"/>
              <a:gd name="f4" fmla="val 328930"/>
              <a:gd name="f5" fmla="*/ f0 1 4260215"/>
              <a:gd name="f6" fmla="*/ f1 1 328930"/>
              <a:gd name="f7" fmla="val f2"/>
              <a:gd name="f8" fmla="val f3"/>
              <a:gd name="f9" fmla="val f4"/>
              <a:gd name="f10" fmla="+- f9 0 f7"/>
              <a:gd name="f11" fmla="+- f8 0 f7"/>
              <a:gd name="f12" fmla="*/ f11 1 4260215"/>
              <a:gd name="f13" fmla="*/ f10 1 328930"/>
              <a:gd name="f14" fmla="*/ 0 1 f12"/>
              <a:gd name="f15" fmla="*/ 4260215 1 f12"/>
              <a:gd name="f16" fmla="*/ 0 1 f13"/>
              <a:gd name="f17" fmla="*/ 32893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4260215" h="328930">
                <a:moveTo>
                  <a:pt x="f2" y="f2"/>
                </a:moveTo>
                <a:lnTo>
                  <a:pt x="f3" y="f2"/>
                </a:lnTo>
                <a:lnTo>
                  <a:pt x="f3" y="f4"/>
                </a:lnTo>
                <a:lnTo>
                  <a:pt x="f2" y="f4"/>
                </a:lnTo>
                <a:lnTo>
                  <a:pt x="f2" y="f2"/>
                </a:lnTo>
                <a:close/>
              </a:path>
            </a:pathLst>
          </a:custGeom>
          <a:noFill/>
          <a:ln>
            <a:noFill/>
            <a:prstDash val="solid"/>
          </a:ln>
        </p:spPr>
        <p:txBody>
          <a:bodyPr vert="horz" wrap="square" lIns="90000" tIns="47160" rIns="90000" bIns="47160" anchor="b" anchorCtr="0" compatLnSpc="0">
            <a:noAutofit/>
          </a:bodyPr>
          <a:lstStyle/>
          <a:p>
            <a:pPr marL="0" marR="0" lvl="0" indent="0" algn="r" rtl="0" hangingPunct="1">
              <a:lnSpc>
                <a:spcPct val="93000"/>
              </a:lnSpc>
              <a:spcBef>
                <a:spcPts val="0"/>
              </a:spcBef>
              <a:spcAft>
                <a:spcPts val="0"/>
              </a:spcAft>
              <a:buNone/>
              <a:tabLst/>
            </a:pPr>
            <a:fld id="{DFA0F910-7CD1-4616-B83D-7C3E0D694268}" type="slidenum">
              <a:t>3</a:t>
            </a:fld>
            <a:endParaRPr lang="es-ES" sz="1200" b="0" i="0" u="none" strike="noStrike" kern="1200" cap="none" spc="0" baseline="0">
              <a:ln>
                <a:noFill/>
              </a:ln>
              <a:solidFill>
                <a:srgbClr val="000000"/>
              </a:solidFill>
              <a:latin typeface="Times New Roman" pitchFamily="17"/>
              <a:ea typeface="Lucida Sans Unicode" pitchFamily="2"/>
              <a:cs typeface="DejaVu Sans" pitchFamily="2"/>
            </a:endParaRPr>
          </a:p>
        </p:txBody>
      </p:sp>
      <p:sp>
        <p:nvSpPr>
          <p:cNvPr id="4" name="CustomShape 3"/>
          <p:cNvSpPr/>
          <p:nvPr/>
        </p:nvSpPr>
        <p:spPr>
          <a:xfrm>
            <a:off x="5595480" y="6458040"/>
            <a:ext cx="4262760" cy="330120"/>
          </a:xfrm>
          <a:custGeom>
            <a:avLst/>
            <a:gdLst>
              <a:gd name="f0" fmla="val w"/>
              <a:gd name="f1" fmla="val h"/>
              <a:gd name="f2" fmla="val 0"/>
              <a:gd name="f3" fmla="val 4262755"/>
              <a:gd name="f4" fmla="val 330200"/>
              <a:gd name="f5" fmla="*/ f0 1 4262755"/>
              <a:gd name="f6" fmla="*/ f1 1 330200"/>
              <a:gd name="f7" fmla="val f2"/>
              <a:gd name="f8" fmla="val f3"/>
              <a:gd name="f9" fmla="val f4"/>
              <a:gd name="f10" fmla="+- f9 0 f7"/>
              <a:gd name="f11" fmla="+- f8 0 f7"/>
              <a:gd name="f12" fmla="*/ f11 1 4262755"/>
              <a:gd name="f13" fmla="*/ f10 1 330200"/>
              <a:gd name="f14" fmla="*/ 0 1 f12"/>
              <a:gd name="f15" fmla="*/ 4262755 1 f12"/>
              <a:gd name="f16" fmla="*/ 0 1 f13"/>
              <a:gd name="f17" fmla="*/ 33020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4262755" h="330200">
                <a:moveTo>
                  <a:pt x="f2" y="f2"/>
                </a:moveTo>
                <a:lnTo>
                  <a:pt x="f3" y="f2"/>
                </a:lnTo>
                <a:lnTo>
                  <a:pt x="f3" y="f4"/>
                </a:lnTo>
                <a:lnTo>
                  <a:pt x="f2" y="f4"/>
                </a:lnTo>
                <a:lnTo>
                  <a:pt x="f2" y="f2"/>
                </a:lnTo>
                <a:close/>
              </a:path>
            </a:pathLst>
          </a:custGeom>
          <a:noFill/>
          <a:ln>
            <a:noFill/>
            <a:prstDash val="solid"/>
          </a:ln>
        </p:spPr>
        <p:txBody>
          <a:bodyPr vert="horz" wrap="square" lIns="90000" tIns="47160" rIns="90000" bIns="47160" anchor="b" anchorCtr="0" compatLnSpc="0">
            <a:noAutofit/>
          </a:bodyPr>
          <a:lstStyle/>
          <a:p>
            <a:pPr marL="0" marR="0" lvl="0" indent="0" algn="r" rtl="0" hangingPunct="1">
              <a:lnSpc>
                <a:spcPct val="93000"/>
              </a:lnSpc>
              <a:spcBef>
                <a:spcPts val="0"/>
              </a:spcBef>
              <a:spcAft>
                <a:spcPts val="0"/>
              </a:spcAft>
              <a:buNone/>
              <a:tabLst/>
            </a:pPr>
            <a:fld id="{134D4C21-F2D9-4DA2-AC45-8EDFDAF06D0C}" type="slidenum">
              <a:t>3</a:t>
            </a:fld>
            <a:endParaRPr lang="es-ES" sz="1200" b="0" i="0" u="none" strike="noStrike" kern="1200" cap="none" spc="0" baseline="0">
              <a:ln>
                <a:noFill/>
              </a:ln>
              <a:solidFill>
                <a:srgbClr val="000000"/>
              </a:solidFill>
              <a:latin typeface="Times New Roman" pitchFamily="17"/>
              <a:ea typeface="Lucida Sans Unicode" pitchFamily="2"/>
              <a:cs typeface="DejaVu Sans" pitchFamily="2"/>
            </a:endParaRPr>
          </a:p>
        </p:txBody>
      </p:sp>
      <p:sp>
        <p:nvSpPr>
          <p:cNvPr id="5" name="CustomShape 4"/>
          <p:cNvSpPr/>
          <p:nvPr/>
        </p:nvSpPr>
        <p:spPr>
          <a:xfrm>
            <a:off x="1316520" y="3228840"/>
            <a:ext cx="7232039" cy="3053880"/>
          </a:xfrm>
          <a:custGeom>
            <a:avLst/>
            <a:gdLst>
              <a:gd name="f0" fmla="val w"/>
              <a:gd name="f1" fmla="val h"/>
              <a:gd name="f2" fmla="val 0"/>
              <a:gd name="f3" fmla="val 7232015"/>
              <a:gd name="f4" fmla="val 3053715"/>
              <a:gd name="f5" fmla="*/ f0 1 7232015"/>
              <a:gd name="f6" fmla="*/ f1 1 3053715"/>
              <a:gd name="f7" fmla="val f2"/>
              <a:gd name="f8" fmla="val f3"/>
              <a:gd name="f9" fmla="val f4"/>
              <a:gd name="f10" fmla="+- f9 0 f7"/>
              <a:gd name="f11" fmla="+- f8 0 f7"/>
              <a:gd name="f12" fmla="*/ f11 1 7232015"/>
              <a:gd name="f13" fmla="*/ f10 1 3053715"/>
              <a:gd name="f14" fmla="*/ 0 1 f12"/>
              <a:gd name="f15" fmla="*/ 7232015 1 f12"/>
              <a:gd name="f16" fmla="*/ 0 1 f13"/>
              <a:gd name="f17" fmla="*/ 305371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7232015" h="3053715">
                <a:moveTo>
                  <a:pt x="f2" y="f2"/>
                </a:moveTo>
                <a:lnTo>
                  <a:pt x="f3" y="f2"/>
                </a:lnTo>
                <a:lnTo>
                  <a:pt x="f3" y="f4"/>
                </a:lnTo>
                <a:lnTo>
                  <a:pt x="f2" y="f4"/>
                </a:lnTo>
                <a:lnTo>
                  <a:pt x="f2" y="f2"/>
                </a:lnTo>
                <a:close/>
              </a:path>
            </a:pathLst>
          </a:custGeom>
          <a:noFill/>
          <a:ln>
            <a:noFill/>
            <a:prstDash val="solid"/>
          </a:ln>
        </p:spPr>
        <p:txBody>
          <a:bodyPr vert="horz" wrap="square" lIns="90000" tIns="45000" rIns="90000" bIns="4500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6" name="CustomShape 5"/>
          <p:cNvSpPr/>
          <p:nvPr/>
        </p:nvSpPr>
        <p:spPr>
          <a:xfrm>
            <a:off x="1316520" y="3228840"/>
            <a:ext cx="7220520" cy="3046680"/>
          </a:xfrm>
          <a:custGeom>
            <a:avLst/>
            <a:gdLst>
              <a:gd name="f0" fmla="val w"/>
              <a:gd name="f1" fmla="val h"/>
              <a:gd name="f2" fmla="val 0"/>
              <a:gd name="f3" fmla="val 7220585"/>
              <a:gd name="f4" fmla="val 3046730"/>
              <a:gd name="f5" fmla="*/ f0 1 7220585"/>
              <a:gd name="f6" fmla="*/ f1 1 3046730"/>
              <a:gd name="f7" fmla="val f2"/>
              <a:gd name="f8" fmla="val f3"/>
              <a:gd name="f9" fmla="val f4"/>
              <a:gd name="f10" fmla="+- f9 0 f7"/>
              <a:gd name="f11" fmla="+- f8 0 f7"/>
              <a:gd name="f12" fmla="*/ f11 1 7220585"/>
              <a:gd name="f13" fmla="*/ f10 1 3046730"/>
              <a:gd name="f14" fmla="*/ 0 1 f12"/>
              <a:gd name="f15" fmla="*/ 7220585 1 f12"/>
              <a:gd name="f16" fmla="*/ 0 1 f13"/>
              <a:gd name="f17" fmla="*/ 304673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7220585" h="3046730">
                <a:moveTo>
                  <a:pt x="f2" y="f2"/>
                </a:moveTo>
                <a:lnTo>
                  <a:pt x="f3" y="f2"/>
                </a:lnTo>
                <a:lnTo>
                  <a:pt x="f3" y="f4"/>
                </a:lnTo>
                <a:lnTo>
                  <a:pt x="f2" y="f4"/>
                </a:lnTo>
                <a:lnTo>
                  <a:pt x="f2" y="f2"/>
                </a:lnTo>
                <a:close/>
              </a:path>
            </a:pathLst>
          </a:custGeom>
          <a:noFill/>
          <a:ln>
            <a:noFill/>
            <a:prstDash val="solid"/>
          </a:ln>
        </p:spPr>
        <p:txBody>
          <a:bodyPr vert="horz" wrap="square" lIns="0" tIns="0" rIns="0" bIns="0" anchor="t" anchorCtr="0" compatLnSpc="0">
            <a:noAutofit/>
          </a:bodyPr>
          <a:lstStyle/>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Antes de comenzar con la práctica vamos a recordar brevemente que es la composición modal de una roca, que también se denomina MODA. Y es la </a:t>
            </a:r>
            <a:r>
              <a:rPr lang="es-ES" sz="900" b="1" i="0" u="none" strike="noStrike" kern="1200" cap="none" spc="0" baseline="0">
                <a:ln>
                  <a:noFill/>
                </a:ln>
                <a:solidFill>
                  <a:srgbClr val="000000"/>
                </a:solidFill>
                <a:latin typeface="DejaVu Serif" pitchFamily="17"/>
                <a:ea typeface="Microsoft YaHei" pitchFamily="2"/>
                <a:cs typeface="DejaVu Sans" pitchFamily="2"/>
              </a:rPr>
              <a:t>composición mineralógica</a:t>
            </a:r>
            <a:r>
              <a:rPr lang="es-ES" sz="900" b="0" i="0" u="none" strike="noStrike" kern="1200" cap="none" spc="0" baseline="0">
                <a:ln>
                  <a:noFill/>
                </a:ln>
                <a:solidFill>
                  <a:srgbClr val="000000"/>
                </a:solidFill>
                <a:latin typeface="DejaVu Serif" pitchFamily="17"/>
                <a:ea typeface="Microsoft YaHei" pitchFamily="2"/>
                <a:cs typeface="DejaVu Sans" pitchFamily="2"/>
              </a:rPr>
              <a:t> expresada en </a:t>
            </a:r>
            <a:r>
              <a:rPr lang="es-ES" sz="900" b="1" i="0" u="none" strike="noStrike" kern="1200" cap="none" spc="0" baseline="0">
                <a:ln>
                  <a:noFill/>
                </a:ln>
                <a:solidFill>
                  <a:srgbClr val="000000"/>
                </a:solidFill>
                <a:latin typeface="DejaVu Serif" pitchFamily="17"/>
                <a:ea typeface="Microsoft YaHei" pitchFamily="2"/>
                <a:cs typeface="DejaVu Sans" pitchFamily="2"/>
              </a:rPr>
              <a:t>porcentajes volumétricos</a:t>
            </a:r>
            <a:r>
              <a:rPr lang="es-ES" sz="900" b="0" i="0" u="none" strike="noStrike" kern="1200" cap="none" spc="0" baseline="0">
                <a:ln>
                  <a:noFill/>
                </a:ln>
                <a:solidFill>
                  <a:srgbClr val="000000"/>
                </a:solidFill>
                <a:latin typeface="DejaVu Serif" pitchFamily="17"/>
                <a:ea typeface="Microsoft YaHei" pitchFamily="2"/>
                <a:cs typeface="DejaVu Sans" pitchFamily="2"/>
              </a:rPr>
              <a:t>.</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La moda sirve, entre otras muchas cosas, para clasificar las rocas, como ya habéis hecho en la práctica de clasificación de rocas.</a:t>
            </a:r>
          </a:p>
        </p:txBody>
      </p:sp>
      <p:sp>
        <p:nvSpPr>
          <p:cNvPr id="7" name="PlaceHolder 6"/>
          <p:cNvSpPr txBox="1">
            <a:spLocks noGrp="1"/>
          </p:cNvSpPr>
          <p:nvPr>
            <p:ph type="body" sz="quarter" idx="1"/>
          </p:nvPr>
        </p:nvSpPr>
        <p:spPr>
          <a:xfrm>
            <a:off x="1316520" y="3228840"/>
            <a:ext cx="7162920" cy="3017520"/>
          </a:xfrm>
        </p:spPr>
        <p:txBody>
          <a:bodyPr/>
          <a:lstStyle/>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Antes de comenzar con la práctica vamos a recordar brevemente que es la composición modal de una roca, que también se denomina MODA. Y es la </a:t>
            </a:r>
            <a:r>
              <a:rPr lang="ar-SA" sz="2000" b="1"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composición mineralógica</a:t>
            </a:r>
            <a:r>
              <a:rPr lang="es-ES" sz="2000" b="1"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expresada en </a:t>
            </a:r>
            <a:r>
              <a:rPr lang="ar-SA" sz="2000" b="1"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porcentajes volumétricos</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a:t>
            </a:r>
            <a:endParaRPr lang="ar-SA" u="none" strike="noStrike" dirty="0" smtClean="0">
              <a:solidFill>
                <a:srgbClr val="000000"/>
              </a:solidFill>
              <a:effectLst/>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La moda sirve, entre otras muchas cosas, para clasificar las rocas, como quizá ya habéis hecho en </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alguna</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práctica</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Por ejemplo, en el caso de rocas ígneas, a</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partir de los valores de los porcentajes volumétricos se sigue el procedimiento de la IUGS</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calcular M, calcular Q, A, P, F, et</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c.</a:t>
            </a:r>
            <a:r>
              <a:rPr lang="ar-SA" u="none" strike="noStrike" dirty="0" smtClean="0">
                <a:solidFill>
                  <a:srgbClr val="000000"/>
                </a:solidFill>
                <a:effectLst/>
              </a:rPr>
              <a:t/>
            </a:r>
            <a:br>
              <a:rPr lang="ar-SA" u="none" strike="noStrike" dirty="0" smtClean="0">
                <a:solidFill>
                  <a:srgbClr val="000000"/>
                </a:solidFill>
                <a:effectLst/>
              </a:rPr>
            </a:br>
            <a:r>
              <a:rPr lang="ar-SA" u="none" strike="noStrike" dirty="0" smtClean="0">
                <a:solidFill>
                  <a:srgbClr val="000000"/>
                </a:solidFill>
                <a:effectLst/>
              </a:rPr>
              <a:t/>
            </a:r>
            <a:br>
              <a:rPr lang="ar-SA" u="none" strike="noStrike" dirty="0" smtClean="0">
                <a:solidFill>
                  <a:srgbClr val="000000"/>
                </a:solidFill>
                <a:effectLst/>
              </a:rPr>
            </a:br>
            <a:endParaRPr lang="ar-SA" u="none" strike="noStrike" dirty="0" smtClean="0">
              <a:solidFill>
                <a:srgbClr val="000000"/>
              </a:solidFill>
              <a:effectLst/>
            </a:endParaRPr>
          </a:p>
          <a:p>
            <a:pPr marL="216000" lvl="0" indent="-213840"/>
            <a:endParaRPr lang="es-E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laceHolder 2"/>
          <p:cNvSpPr txBox="1">
            <a:spLocks noGrp="1"/>
          </p:cNvSpPr>
          <p:nvPr>
            <p:ph type="hdr" sz="quarter"/>
          </p:nvPr>
        </p:nvSpPr>
        <p:spPr>
          <a:ln/>
        </p:spPr>
        <p:txBody>
          <a:bodyPr wrap="square" lIns="0" tIns="0" rIns="0" bIns="0" anchor="t" anchorCtr="0">
            <a:noAutofit/>
          </a:bodyPr>
          <a:lstStyle/>
          <a:p>
            <a:pPr lvl="0"/>
            <a:r>
              <a:rPr lang="es-ES"/>
              <a:t>&lt;encabezamiento&gt;</a:t>
            </a:r>
          </a:p>
        </p:txBody>
      </p:sp>
      <p:sp>
        <p:nvSpPr>
          <p:cNvPr id="11" name="PlaceHolder 3"/>
          <p:cNvSpPr txBox="1">
            <a:spLocks noGrp="1"/>
          </p:cNvSpPr>
          <p:nvPr>
            <p:ph type="dt" idx="1"/>
          </p:nvPr>
        </p:nvSpPr>
        <p:spPr>
          <a:ln/>
        </p:spPr>
        <p:txBody>
          <a:bodyPr wrap="square" lIns="0" tIns="0" rIns="0" bIns="0" anchor="t" anchorCtr="0">
            <a:noAutofit/>
          </a:bodyPr>
          <a:lstStyle/>
          <a:p>
            <a:pPr lvl="0"/>
            <a:r>
              <a:rPr lang="es-ES"/>
              <a:t>&lt;fecha/hora&gt;</a:t>
            </a:r>
          </a:p>
        </p:txBody>
      </p:sp>
      <p:sp>
        <p:nvSpPr>
          <p:cNvPr id="12" name="PlaceHolder 4"/>
          <p:cNvSpPr txBox="1">
            <a:spLocks noGrp="1"/>
          </p:cNvSpPr>
          <p:nvPr>
            <p:ph type="ftr" sz="quarter" idx="4"/>
          </p:nvPr>
        </p:nvSpPr>
        <p:spPr>
          <a:ln/>
        </p:spPr>
        <p:txBody>
          <a:bodyPr wrap="square" lIns="0" tIns="0" rIns="0" bIns="0" anchor="b" anchorCtr="0">
            <a:noAutofit/>
          </a:bodyPr>
          <a:lstStyle/>
          <a:p>
            <a:pPr lvl="0"/>
            <a:r>
              <a:rPr lang="es-ES"/>
              <a:t>&lt;pie de página&gt;</a:t>
            </a:r>
          </a:p>
        </p:txBody>
      </p:sp>
      <p:sp>
        <p:nvSpPr>
          <p:cNvPr id="13" name="PlaceHolder 5"/>
          <p:cNvSpPr txBox="1">
            <a:spLocks noGrp="1"/>
          </p:cNvSpPr>
          <p:nvPr>
            <p:ph type="sldNum" sz="quarter" idx="5"/>
          </p:nvPr>
        </p:nvSpPr>
        <p:spPr>
          <a:ln/>
        </p:spPr>
        <p:txBody>
          <a:bodyPr wrap="square" lIns="0" tIns="0" rIns="0" bIns="0" anchor="b" anchorCtr="0">
            <a:noAutofit/>
          </a:bodyPr>
          <a:lstStyle/>
          <a:p>
            <a:pPr lvl="0"/>
            <a:fld id="{CBA0309F-D10B-4C31-9291-767B9808FD3D}" type="slidenum">
              <a:t>4</a:t>
            </a:fld>
            <a:endParaRPr lang="es-ES"/>
          </a:p>
        </p:txBody>
      </p:sp>
      <p:sp>
        <p:nvSpPr>
          <p:cNvPr id="2" name="CustomShape 1"/>
          <p:cNvSpPr/>
          <p:nvPr/>
        </p:nvSpPr>
        <p:spPr>
          <a:xfrm>
            <a:off x="5595480" y="6458040"/>
            <a:ext cx="4257720" cy="327600"/>
          </a:xfrm>
          <a:custGeom>
            <a:avLst/>
            <a:gdLst>
              <a:gd name="f0" fmla="val w"/>
              <a:gd name="f1" fmla="val h"/>
              <a:gd name="f2" fmla="val 0"/>
              <a:gd name="f3" fmla="val 4257675"/>
              <a:gd name="f4" fmla="val 327660"/>
              <a:gd name="f5" fmla="*/ f0 1 4257675"/>
              <a:gd name="f6" fmla="*/ f1 1 327660"/>
              <a:gd name="f7" fmla="val f2"/>
              <a:gd name="f8" fmla="val f3"/>
              <a:gd name="f9" fmla="val f4"/>
              <a:gd name="f10" fmla="+- f9 0 f7"/>
              <a:gd name="f11" fmla="+- f8 0 f7"/>
              <a:gd name="f12" fmla="*/ f11 1 4257675"/>
              <a:gd name="f13" fmla="*/ f10 1 327660"/>
              <a:gd name="f14" fmla="*/ 0 1 f12"/>
              <a:gd name="f15" fmla="*/ 4257675 1 f12"/>
              <a:gd name="f16" fmla="*/ 0 1 f13"/>
              <a:gd name="f17" fmla="*/ 32766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4257675" h="327660">
                <a:moveTo>
                  <a:pt x="f2" y="f2"/>
                </a:moveTo>
                <a:lnTo>
                  <a:pt x="f3" y="f2"/>
                </a:lnTo>
                <a:lnTo>
                  <a:pt x="f3" y="f4"/>
                </a:lnTo>
                <a:lnTo>
                  <a:pt x="f2" y="f4"/>
                </a:lnTo>
                <a:lnTo>
                  <a:pt x="f2" y="f2"/>
                </a:lnTo>
                <a:close/>
              </a:path>
            </a:pathLst>
          </a:custGeom>
          <a:noFill/>
          <a:ln>
            <a:noFill/>
            <a:prstDash val="solid"/>
          </a:ln>
        </p:spPr>
        <p:txBody>
          <a:bodyPr vert="horz" wrap="square" lIns="90000" tIns="47160" rIns="90000" bIns="47160" anchor="b" anchorCtr="0" compatLnSpc="0">
            <a:noAutofit/>
          </a:bodyPr>
          <a:lstStyle/>
          <a:p>
            <a:pPr marL="0" marR="0" lvl="0" indent="0" algn="r" rtl="0" hangingPunct="1">
              <a:lnSpc>
                <a:spcPct val="93000"/>
              </a:lnSpc>
              <a:spcBef>
                <a:spcPts val="0"/>
              </a:spcBef>
              <a:spcAft>
                <a:spcPts val="0"/>
              </a:spcAft>
              <a:buNone/>
              <a:tabLst/>
            </a:pPr>
            <a:fld id="{CDD48448-B2B9-4A23-ABE4-C0D3B0E5E51F}" type="slidenum">
              <a:t>4</a:t>
            </a:fld>
            <a:endParaRPr lang="es-ES" sz="1200" b="0" i="0" u="none" strike="noStrike" kern="1200" cap="none" spc="0" baseline="0">
              <a:ln>
                <a:noFill/>
              </a:ln>
              <a:solidFill>
                <a:srgbClr val="000000"/>
              </a:solidFill>
              <a:latin typeface="Times New Roman" pitchFamily="17"/>
              <a:ea typeface="Lucida Sans Unicode" pitchFamily="2"/>
              <a:cs typeface="DejaVu Sans" pitchFamily="2"/>
            </a:endParaRPr>
          </a:p>
        </p:txBody>
      </p:sp>
      <p:sp>
        <p:nvSpPr>
          <p:cNvPr id="3" name="CustomShape 2"/>
          <p:cNvSpPr/>
          <p:nvPr/>
        </p:nvSpPr>
        <p:spPr>
          <a:xfrm>
            <a:off x="5595480" y="6458040"/>
            <a:ext cx="4260240" cy="329040"/>
          </a:xfrm>
          <a:custGeom>
            <a:avLst/>
            <a:gdLst>
              <a:gd name="f0" fmla="val w"/>
              <a:gd name="f1" fmla="val h"/>
              <a:gd name="f2" fmla="val 0"/>
              <a:gd name="f3" fmla="val 4260215"/>
              <a:gd name="f4" fmla="val 328930"/>
              <a:gd name="f5" fmla="*/ f0 1 4260215"/>
              <a:gd name="f6" fmla="*/ f1 1 328930"/>
              <a:gd name="f7" fmla="val f2"/>
              <a:gd name="f8" fmla="val f3"/>
              <a:gd name="f9" fmla="val f4"/>
              <a:gd name="f10" fmla="+- f9 0 f7"/>
              <a:gd name="f11" fmla="+- f8 0 f7"/>
              <a:gd name="f12" fmla="*/ f11 1 4260215"/>
              <a:gd name="f13" fmla="*/ f10 1 328930"/>
              <a:gd name="f14" fmla="*/ 0 1 f12"/>
              <a:gd name="f15" fmla="*/ 4260215 1 f12"/>
              <a:gd name="f16" fmla="*/ 0 1 f13"/>
              <a:gd name="f17" fmla="*/ 32893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4260215" h="328930">
                <a:moveTo>
                  <a:pt x="f2" y="f2"/>
                </a:moveTo>
                <a:lnTo>
                  <a:pt x="f3" y="f2"/>
                </a:lnTo>
                <a:lnTo>
                  <a:pt x="f3" y="f4"/>
                </a:lnTo>
                <a:lnTo>
                  <a:pt x="f2" y="f4"/>
                </a:lnTo>
                <a:lnTo>
                  <a:pt x="f2" y="f2"/>
                </a:lnTo>
                <a:close/>
              </a:path>
            </a:pathLst>
          </a:custGeom>
          <a:noFill/>
          <a:ln>
            <a:noFill/>
            <a:prstDash val="solid"/>
          </a:ln>
        </p:spPr>
        <p:txBody>
          <a:bodyPr vert="horz" wrap="square" lIns="90000" tIns="47160" rIns="90000" bIns="47160" anchor="b" anchorCtr="0" compatLnSpc="0">
            <a:noAutofit/>
          </a:bodyPr>
          <a:lstStyle/>
          <a:p>
            <a:pPr marL="0" marR="0" lvl="0" indent="0" algn="r" rtl="0" hangingPunct="1">
              <a:lnSpc>
                <a:spcPct val="93000"/>
              </a:lnSpc>
              <a:spcBef>
                <a:spcPts val="0"/>
              </a:spcBef>
              <a:spcAft>
                <a:spcPts val="0"/>
              </a:spcAft>
              <a:buNone/>
              <a:tabLst/>
            </a:pPr>
            <a:fld id="{2E81F015-FB24-4B54-97FB-369ED1C70A16}" type="slidenum">
              <a:t>4</a:t>
            </a:fld>
            <a:endParaRPr lang="es-ES" sz="1200" b="0" i="0" u="none" strike="noStrike" kern="1200" cap="none" spc="0" baseline="0">
              <a:ln>
                <a:noFill/>
              </a:ln>
              <a:solidFill>
                <a:srgbClr val="000000"/>
              </a:solidFill>
              <a:latin typeface="Times New Roman" pitchFamily="17"/>
              <a:ea typeface="Lucida Sans Unicode" pitchFamily="2"/>
              <a:cs typeface="DejaVu Sans" pitchFamily="2"/>
            </a:endParaRPr>
          </a:p>
        </p:txBody>
      </p:sp>
      <p:sp>
        <p:nvSpPr>
          <p:cNvPr id="4" name="CustomShape 3"/>
          <p:cNvSpPr/>
          <p:nvPr/>
        </p:nvSpPr>
        <p:spPr>
          <a:xfrm>
            <a:off x="5595480" y="6458040"/>
            <a:ext cx="4262760" cy="330120"/>
          </a:xfrm>
          <a:custGeom>
            <a:avLst/>
            <a:gdLst>
              <a:gd name="f0" fmla="val w"/>
              <a:gd name="f1" fmla="val h"/>
              <a:gd name="f2" fmla="val 0"/>
              <a:gd name="f3" fmla="val 4262755"/>
              <a:gd name="f4" fmla="val 330200"/>
              <a:gd name="f5" fmla="*/ f0 1 4262755"/>
              <a:gd name="f6" fmla="*/ f1 1 330200"/>
              <a:gd name="f7" fmla="val f2"/>
              <a:gd name="f8" fmla="val f3"/>
              <a:gd name="f9" fmla="val f4"/>
              <a:gd name="f10" fmla="+- f9 0 f7"/>
              <a:gd name="f11" fmla="+- f8 0 f7"/>
              <a:gd name="f12" fmla="*/ f11 1 4262755"/>
              <a:gd name="f13" fmla="*/ f10 1 330200"/>
              <a:gd name="f14" fmla="*/ 0 1 f12"/>
              <a:gd name="f15" fmla="*/ 4262755 1 f12"/>
              <a:gd name="f16" fmla="*/ 0 1 f13"/>
              <a:gd name="f17" fmla="*/ 33020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4262755" h="330200">
                <a:moveTo>
                  <a:pt x="f2" y="f2"/>
                </a:moveTo>
                <a:lnTo>
                  <a:pt x="f3" y="f2"/>
                </a:lnTo>
                <a:lnTo>
                  <a:pt x="f3" y="f4"/>
                </a:lnTo>
                <a:lnTo>
                  <a:pt x="f2" y="f4"/>
                </a:lnTo>
                <a:lnTo>
                  <a:pt x="f2" y="f2"/>
                </a:lnTo>
                <a:close/>
              </a:path>
            </a:pathLst>
          </a:custGeom>
          <a:noFill/>
          <a:ln>
            <a:noFill/>
            <a:prstDash val="solid"/>
          </a:ln>
        </p:spPr>
        <p:txBody>
          <a:bodyPr vert="horz" wrap="square" lIns="90000" tIns="47160" rIns="90000" bIns="47160" anchor="b" anchorCtr="0" compatLnSpc="0">
            <a:noAutofit/>
          </a:bodyPr>
          <a:lstStyle/>
          <a:p>
            <a:pPr marL="0" marR="0" lvl="0" indent="0" algn="r" rtl="0" hangingPunct="1">
              <a:lnSpc>
                <a:spcPct val="93000"/>
              </a:lnSpc>
              <a:spcBef>
                <a:spcPts val="0"/>
              </a:spcBef>
              <a:spcAft>
                <a:spcPts val="0"/>
              </a:spcAft>
              <a:buNone/>
              <a:tabLst/>
            </a:pPr>
            <a:fld id="{4EF63CEF-E6A0-4949-8619-29F1FA6F7BFD}" type="slidenum">
              <a:t>4</a:t>
            </a:fld>
            <a:endParaRPr lang="es-ES" sz="1200" b="0" i="0" u="none" strike="noStrike" kern="1200" cap="none" spc="0" baseline="0">
              <a:ln>
                <a:noFill/>
              </a:ln>
              <a:solidFill>
                <a:srgbClr val="000000"/>
              </a:solidFill>
              <a:latin typeface="Times New Roman" pitchFamily="17"/>
              <a:ea typeface="Lucida Sans Unicode" pitchFamily="2"/>
              <a:cs typeface="DejaVu Sans" pitchFamily="2"/>
            </a:endParaRPr>
          </a:p>
        </p:txBody>
      </p:sp>
      <p:sp>
        <p:nvSpPr>
          <p:cNvPr id="5" name="CustomShape 4"/>
          <p:cNvSpPr/>
          <p:nvPr/>
        </p:nvSpPr>
        <p:spPr>
          <a:xfrm>
            <a:off x="5595480" y="6458040"/>
            <a:ext cx="4274280" cy="335880"/>
          </a:xfrm>
          <a:custGeom>
            <a:avLst/>
            <a:gdLst>
              <a:gd name="f0" fmla="val w"/>
              <a:gd name="f1" fmla="val h"/>
              <a:gd name="f2" fmla="val 0"/>
              <a:gd name="f3" fmla="val 4274185"/>
              <a:gd name="f4" fmla="val 335915"/>
              <a:gd name="f5" fmla="*/ f0 1 4274185"/>
              <a:gd name="f6" fmla="*/ f1 1 335915"/>
              <a:gd name="f7" fmla="val f2"/>
              <a:gd name="f8" fmla="val f3"/>
              <a:gd name="f9" fmla="val f4"/>
              <a:gd name="f10" fmla="+- f9 0 f7"/>
              <a:gd name="f11" fmla="+- f8 0 f7"/>
              <a:gd name="f12" fmla="*/ f11 1 4274185"/>
              <a:gd name="f13" fmla="*/ f10 1 335915"/>
              <a:gd name="f14" fmla="*/ 0 1 f12"/>
              <a:gd name="f15" fmla="*/ 4274185 1 f12"/>
              <a:gd name="f16" fmla="*/ 0 1 f13"/>
              <a:gd name="f17" fmla="*/ 33591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4274185" h="335915">
                <a:moveTo>
                  <a:pt x="f2" y="f2"/>
                </a:moveTo>
                <a:lnTo>
                  <a:pt x="f3" y="f2"/>
                </a:lnTo>
                <a:lnTo>
                  <a:pt x="f3" y="f4"/>
                </a:lnTo>
                <a:lnTo>
                  <a:pt x="f2" y="f4"/>
                </a:lnTo>
                <a:lnTo>
                  <a:pt x="f2" y="f2"/>
                </a:lnTo>
                <a:close/>
              </a:path>
            </a:pathLst>
          </a:custGeom>
          <a:noFill/>
          <a:ln>
            <a:noFill/>
            <a:prstDash val="solid"/>
          </a:ln>
        </p:spPr>
        <p:txBody>
          <a:bodyPr vert="horz" wrap="square" lIns="90000" tIns="47160" rIns="90000" bIns="47160" anchor="b" anchorCtr="0" compatLnSpc="0">
            <a:noAutofit/>
          </a:bodyPr>
          <a:lstStyle/>
          <a:p>
            <a:pPr marL="0" marR="0" lvl="0" indent="0" algn="r" rtl="0" hangingPunct="1">
              <a:lnSpc>
                <a:spcPct val="93000"/>
              </a:lnSpc>
              <a:spcBef>
                <a:spcPts val="0"/>
              </a:spcBef>
              <a:spcAft>
                <a:spcPts val="0"/>
              </a:spcAft>
              <a:buNone/>
              <a:tabLst/>
            </a:pPr>
            <a:fld id="{F5607482-BF23-4252-AB06-93C428FB8482}" type="slidenum">
              <a:t>4</a:t>
            </a:fld>
            <a:endParaRPr lang="es-ES" sz="1200" b="0" i="0" u="none" strike="noStrike" kern="1200" cap="none" spc="0" baseline="0">
              <a:ln>
                <a:noFill/>
              </a:ln>
              <a:solidFill>
                <a:srgbClr val="000000"/>
              </a:solidFill>
              <a:latin typeface="Times New Roman" pitchFamily="17"/>
              <a:ea typeface="Lucida Sans Unicode" pitchFamily="2"/>
              <a:cs typeface="DejaVu Sans" pitchFamily="2"/>
            </a:endParaRPr>
          </a:p>
        </p:txBody>
      </p:sp>
      <p:sp>
        <p:nvSpPr>
          <p:cNvPr id="6" name="CustomShape 5"/>
          <p:cNvSpPr/>
          <p:nvPr/>
        </p:nvSpPr>
        <p:spPr>
          <a:xfrm>
            <a:off x="1316520" y="3228840"/>
            <a:ext cx="7238880" cy="2989080"/>
          </a:xfrm>
          <a:custGeom>
            <a:avLst/>
            <a:gdLst>
              <a:gd name="f0" fmla="val w"/>
              <a:gd name="f1" fmla="val h"/>
              <a:gd name="f2" fmla="val 0"/>
              <a:gd name="f3" fmla="val 7239000"/>
              <a:gd name="f4" fmla="val 2988945"/>
              <a:gd name="f5" fmla="*/ f0 1 7239000"/>
              <a:gd name="f6" fmla="*/ f1 1 2988945"/>
              <a:gd name="f7" fmla="val f2"/>
              <a:gd name="f8" fmla="val f3"/>
              <a:gd name="f9" fmla="val f4"/>
              <a:gd name="f10" fmla="+- f9 0 f7"/>
              <a:gd name="f11" fmla="+- f8 0 f7"/>
              <a:gd name="f12" fmla="*/ f11 1 7239000"/>
              <a:gd name="f13" fmla="*/ f10 1 2988945"/>
              <a:gd name="f14" fmla="*/ 0 1 f12"/>
              <a:gd name="f15" fmla="*/ 7239000 1 f12"/>
              <a:gd name="f16" fmla="*/ 0 1 f13"/>
              <a:gd name="f17" fmla="*/ 298894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7239000" h="2988945">
                <a:moveTo>
                  <a:pt x="f2" y="f2"/>
                </a:moveTo>
                <a:lnTo>
                  <a:pt x="f3" y="f2"/>
                </a:lnTo>
                <a:lnTo>
                  <a:pt x="f3" y="f4"/>
                </a:lnTo>
                <a:lnTo>
                  <a:pt x="f2" y="f4"/>
                </a:lnTo>
                <a:lnTo>
                  <a:pt x="f2" y="f2"/>
                </a:lnTo>
                <a:close/>
              </a:path>
            </a:pathLst>
          </a:custGeom>
          <a:noFill/>
          <a:ln>
            <a:noFill/>
            <a:prstDash val="solid"/>
          </a:ln>
        </p:spPr>
        <p:txBody>
          <a:bodyPr vert="horz" wrap="square" lIns="90000" tIns="45000" rIns="90000" bIns="4500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7" name="CustomShape 6"/>
          <p:cNvSpPr/>
          <p:nvPr/>
        </p:nvSpPr>
        <p:spPr>
          <a:xfrm>
            <a:off x="1243440" y="4228559"/>
            <a:ext cx="7220520" cy="3047400"/>
          </a:xfrm>
          <a:custGeom>
            <a:avLst/>
            <a:gdLst>
              <a:gd name="f0" fmla="val w"/>
              <a:gd name="f1" fmla="val h"/>
              <a:gd name="f2" fmla="val 0"/>
              <a:gd name="f3" fmla="val 7220585"/>
              <a:gd name="f4" fmla="val 3047365"/>
              <a:gd name="f5" fmla="*/ f0 1 7220585"/>
              <a:gd name="f6" fmla="*/ f1 1 3047365"/>
              <a:gd name="f7" fmla="val f2"/>
              <a:gd name="f8" fmla="val f3"/>
              <a:gd name="f9" fmla="val f4"/>
              <a:gd name="f10" fmla="+- f9 0 f7"/>
              <a:gd name="f11" fmla="+- f8 0 f7"/>
              <a:gd name="f12" fmla="*/ f11 1 7220585"/>
              <a:gd name="f13" fmla="*/ f10 1 3047365"/>
              <a:gd name="f14" fmla="*/ 0 1 f12"/>
              <a:gd name="f15" fmla="*/ 7220585 1 f12"/>
              <a:gd name="f16" fmla="*/ 0 1 f13"/>
              <a:gd name="f17" fmla="*/ 304736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7220585" h="3047365">
                <a:moveTo>
                  <a:pt x="f2" y="f2"/>
                </a:moveTo>
                <a:lnTo>
                  <a:pt x="f3" y="f2"/>
                </a:lnTo>
                <a:lnTo>
                  <a:pt x="f3" y="f4"/>
                </a:lnTo>
                <a:lnTo>
                  <a:pt x="f2" y="f4"/>
                </a:lnTo>
                <a:lnTo>
                  <a:pt x="f2" y="f2"/>
                </a:lnTo>
                <a:close/>
              </a:path>
            </a:pathLst>
          </a:custGeom>
          <a:noFill/>
          <a:ln>
            <a:noFill/>
            <a:prstDash val="solid"/>
          </a:ln>
        </p:spPr>
        <p:txBody>
          <a:bodyPr vert="horz" wrap="square" lIns="90000" tIns="45000" rIns="90000" bIns="4500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8" name="CustomShape 7"/>
          <p:cNvSpPr/>
          <p:nvPr/>
        </p:nvSpPr>
        <p:spPr>
          <a:xfrm>
            <a:off x="621720" y="3265920"/>
            <a:ext cx="8860680" cy="826920"/>
          </a:xfrm>
          <a:custGeom>
            <a:avLst/>
            <a:gdLst>
              <a:gd name="f0" fmla="val w"/>
              <a:gd name="f1" fmla="val h"/>
              <a:gd name="f2" fmla="val 0"/>
              <a:gd name="f3" fmla="val 8860790"/>
              <a:gd name="f4" fmla="val 826770"/>
              <a:gd name="f5" fmla="*/ f0 1 8860790"/>
              <a:gd name="f6" fmla="*/ f1 1 826770"/>
              <a:gd name="f7" fmla="val f2"/>
              <a:gd name="f8" fmla="val f3"/>
              <a:gd name="f9" fmla="val f4"/>
              <a:gd name="f10" fmla="+- f9 0 f7"/>
              <a:gd name="f11" fmla="+- f8 0 f7"/>
              <a:gd name="f12" fmla="*/ f11 1 8860790"/>
              <a:gd name="f13" fmla="*/ f10 1 826770"/>
              <a:gd name="f14" fmla="*/ 0 1 f12"/>
              <a:gd name="f15" fmla="*/ 8860790 1 f12"/>
              <a:gd name="f16" fmla="*/ 0 1 f13"/>
              <a:gd name="f17" fmla="*/ 82677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8860790" h="826770">
                <a:moveTo>
                  <a:pt x="f2" y="f2"/>
                </a:moveTo>
                <a:lnTo>
                  <a:pt x="f3" y="f2"/>
                </a:lnTo>
                <a:lnTo>
                  <a:pt x="f3" y="f4"/>
                </a:lnTo>
                <a:lnTo>
                  <a:pt x="f2" y="f4"/>
                </a:lnTo>
                <a:lnTo>
                  <a:pt x="f2" y="f2"/>
                </a:lnTo>
                <a:close/>
              </a:path>
            </a:pathLst>
          </a:custGeom>
          <a:noFill/>
          <a:ln>
            <a:noFill/>
            <a:prstDash val="solid"/>
          </a:ln>
        </p:spPr>
        <p:txBody>
          <a:bodyPr vert="horz" wrap="square" lIns="90000" tIns="45000" rIns="90000" bIns="45000" anchor="t" anchorCtr="0" compatLnSpc="0">
            <a:noAutofit/>
          </a:bodyPr>
          <a:lstStyle/>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La composición mineralógica volumétrica puede determinarse de varias formas.</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De hecho vosotros ya haceis una estimación aproximada cuando utilizais las gráficas de la izquierda, aunque la estimación sea más o menos subjetiva.</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Pero se puede hacer de una manera más exacta aplicando un procedimiento estereológico denominado contaje de puntos, que es el que vamos a seguir en esta práctica.</a:t>
            </a:r>
          </a:p>
        </p:txBody>
      </p:sp>
      <p:sp>
        <p:nvSpPr>
          <p:cNvPr id="9" name="PlaceHolder 8"/>
          <p:cNvSpPr txBox="1">
            <a:spLocks noGrp="1"/>
          </p:cNvSpPr>
          <p:nvPr>
            <p:ph type="body" sz="quarter" idx="1"/>
          </p:nvPr>
        </p:nvSpPr>
        <p:spPr>
          <a:xfrm>
            <a:off x="1316520" y="3228840"/>
            <a:ext cx="7162920" cy="3017520"/>
          </a:xfrm>
        </p:spPr>
        <p:txBody>
          <a:bodyPr/>
          <a:lstStyle/>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La composición mineralógica volumétrica puede determinarse de varias formas.</a:t>
            </a:r>
            <a:endParaRPr lang="ar-SA" b="0" i="0" u="none" strike="noStrike" dirty="0" smtClean="0">
              <a:solidFill>
                <a:srgbClr val="000000"/>
              </a:solidFill>
              <a:effectLst/>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Quizá vosotros ya habeis hecho una estimación visual aproximada utilizando unas gráficas como las de la izquierda, aunque la estimación sea más o menos subjetiva.</a:t>
            </a:r>
            <a:endParaRPr lang="ar-SA" b="0" i="0" u="none" strike="noStrike" dirty="0" smtClean="0">
              <a:solidFill>
                <a:srgbClr val="000000"/>
              </a:solidFill>
              <a:effectLst/>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Pero se puede hacer de una manera más exacta aplicando un procedimiento estereológico denominado </a:t>
            </a:r>
            <a:r>
              <a:rPr lang="ar-SA" sz="2000" b="1"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contaje de puntos</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que es el que vamos a seguir en esta prácti</a:t>
            </a:r>
            <a:r>
              <a:rPr lang="es-ES" sz="2000" b="0" i="0" u="none" strike="noStrike" kern="1200" cap="none" spc="0" baseline="0" dirty="0" err="1" smtClean="0">
                <a:ln>
                  <a:noFill/>
                </a:ln>
                <a:solidFill>
                  <a:srgbClr val="000000"/>
                </a:solidFill>
                <a:effectLst/>
                <a:highlight>
                  <a:scrgbClr r="0" g="0" b="0">
                    <a:alpha val="0"/>
                  </a:scrgbClr>
                </a:highlight>
                <a:latin typeface="Calibri" pitchFamily="18"/>
                <a:ea typeface="SimSun" pitchFamily="2"/>
                <a:cs typeface="Times New Roman" pitchFamily="2"/>
              </a:rPr>
              <a:t>ca</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a:t>
            </a:r>
            <a:endParaRPr lang="ar-SA" u="none" strike="noStrike" dirty="0" smtClean="0">
              <a:solidFill>
                <a:srgbClr val="000000"/>
              </a:solidFill>
              <a:effectLst/>
            </a:endParaRPr>
          </a:p>
          <a:p>
            <a:pPr marL="216000" lvl="0" indent="-213840"/>
            <a:endParaRPr lang="es-E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laceHolder 2"/>
          <p:cNvSpPr txBox="1">
            <a:spLocks noGrp="1"/>
          </p:cNvSpPr>
          <p:nvPr>
            <p:ph type="hdr" sz="quarter"/>
          </p:nvPr>
        </p:nvSpPr>
        <p:spPr>
          <a:ln/>
        </p:spPr>
        <p:txBody>
          <a:bodyPr wrap="square" lIns="0" tIns="0" rIns="0" bIns="0" anchor="t" anchorCtr="0">
            <a:noAutofit/>
          </a:bodyPr>
          <a:lstStyle/>
          <a:p>
            <a:pPr lvl="0"/>
            <a:r>
              <a:rPr lang="es-ES"/>
              <a:t>&lt;encabezamiento&gt;</a:t>
            </a:r>
          </a:p>
        </p:txBody>
      </p:sp>
      <p:sp>
        <p:nvSpPr>
          <p:cNvPr id="9" name="PlaceHolder 3"/>
          <p:cNvSpPr txBox="1">
            <a:spLocks noGrp="1"/>
          </p:cNvSpPr>
          <p:nvPr>
            <p:ph type="dt" idx="1"/>
          </p:nvPr>
        </p:nvSpPr>
        <p:spPr>
          <a:ln/>
        </p:spPr>
        <p:txBody>
          <a:bodyPr wrap="square" lIns="0" tIns="0" rIns="0" bIns="0" anchor="t" anchorCtr="0">
            <a:noAutofit/>
          </a:bodyPr>
          <a:lstStyle/>
          <a:p>
            <a:pPr lvl="0"/>
            <a:r>
              <a:rPr lang="es-ES"/>
              <a:t>&lt;fecha/hora&gt;</a:t>
            </a:r>
          </a:p>
        </p:txBody>
      </p:sp>
      <p:sp>
        <p:nvSpPr>
          <p:cNvPr id="10" name="PlaceHolder 4"/>
          <p:cNvSpPr txBox="1">
            <a:spLocks noGrp="1"/>
          </p:cNvSpPr>
          <p:nvPr>
            <p:ph type="ftr" sz="quarter" idx="4"/>
          </p:nvPr>
        </p:nvSpPr>
        <p:spPr>
          <a:ln/>
        </p:spPr>
        <p:txBody>
          <a:bodyPr wrap="square" lIns="0" tIns="0" rIns="0" bIns="0" anchor="b" anchorCtr="0">
            <a:noAutofit/>
          </a:bodyPr>
          <a:lstStyle/>
          <a:p>
            <a:pPr lvl="0"/>
            <a:r>
              <a:rPr lang="es-ES"/>
              <a:t>&lt;pie de página&gt;</a:t>
            </a:r>
          </a:p>
        </p:txBody>
      </p:sp>
      <p:sp>
        <p:nvSpPr>
          <p:cNvPr id="11" name="PlaceHolder 5"/>
          <p:cNvSpPr txBox="1">
            <a:spLocks noGrp="1"/>
          </p:cNvSpPr>
          <p:nvPr>
            <p:ph type="sldNum" sz="quarter" idx="5"/>
          </p:nvPr>
        </p:nvSpPr>
        <p:spPr>
          <a:ln/>
        </p:spPr>
        <p:txBody>
          <a:bodyPr wrap="square" lIns="0" tIns="0" rIns="0" bIns="0" anchor="b" anchorCtr="0">
            <a:noAutofit/>
          </a:bodyPr>
          <a:lstStyle/>
          <a:p>
            <a:pPr lvl="0"/>
            <a:fld id="{BABE5096-01A9-4396-A08E-3C7CA5628260}" type="slidenum">
              <a:t>5</a:t>
            </a:fld>
            <a:endParaRPr lang="es-ES"/>
          </a:p>
        </p:txBody>
      </p:sp>
      <p:sp>
        <p:nvSpPr>
          <p:cNvPr id="2" name="CustomShape 1"/>
          <p:cNvSpPr/>
          <p:nvPr/>
        </p:nvSpPr>
        <p:spPr>
          <a:xfrm>
            <a:off x="5595480" y="6458040"/>
            <a:ext cx="4257720" cy="327600"/>
          </a:xfrm>
          <a:custGeom>
            <a:avLst/>
            <a:gdLst>
              <a:gd name="f0" fmla="val w"/>
              <a:gd name="f1" fmla="val h"/>
              <a:gd name="f2" fmla="val 0"/>
              <a:gd name="f3" fmla="val 4257675"/>
              <a:gd name="f4" fmla="val 327660"/>
              <a:gd name="f5" fmla="*/ f0 1 4257675"/>
              <a:gd name="f6" fmla="*/ f1 1 327660"/>
              <a:gd name="f7" fmla="val f2"/>
              <a:gd name="f8" fmla="val f3"/>
              <a:gd name="f9" fmla="val f4"/>
              <a:gd name="f10" fmla="+- f9 0 f7"/>
              <a:gd name="f11" fmla="+- f8 0 f7"/>
              <a:gd name="f12" fmla="*/ f11 1 4257675"/>
              <a:gd name="f13" fmla="*/ f10 1 327660"/>
              <a:gd name="f14" fmla="*/ 0 1 f12"/>
              <a:gd name="f15" fmla="*/ 4257675 1 f12"/>
              <a:gd name="f16" fmla="*/ 0 1 f13"/>
              <a:gd name="f17" fmla="*/ 32766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4257675" h="327660">
                <a:moveTo>
                  <a:pt x="f2" y="f2"/>
                </a:moveTo>
                <a:lnTo>
                  <a:pt x="f3" y="f2"/>
                </a:lnTo>
                <a:lnTo>
                  <a:pt x="f3" y="f4"/>
                </a:lnTo>
                <a:lnTo>
                  <a:pt x="f2" y="f4"/>
                </a:lnTo>
                <a:lnTo>
                  <a:pt x="f2" y="f2"/>
                </a:lnTo>
                <a:close/>
              </a:path>
            </a:pathLst>
          </a:custGeom>
          <a:noFill/>
          <a:ln>
            <a:noFill/>
            <a:prstDash val="solid"/>
          </a:ln>
        </p:spPr>
        <p:txBody>
          <a:bodyPr vert="horz" wrap="square" lIns="90000" tIns="47160" rIns="90000" bIns="47160" anchor="b" anchorCtr="0" compatLnSpc="0">
            <a:noAutofit/>
          </a:bodyPr>
          <a:lstStyle/>
          <a:p>
            <a:pPr marL="0" marR="0" lvl="0" indent="0" algn="r" rtl="0" hangingPunct="1">
              <a:lnSpc>
                <a:spcPct val="93000"/>
              </a:lnSpc>
              <a:spcBef>
                <a:spcPts val="0"/>
              </a:spcBef>
              <a:spcAft>
                <a:spcPts val="0"/>
              </a:spcAft>
              <a:buNone/>
              <a:tabLst/>
            </a:pPr>
            <a:fld id="{BB6D1E79-0802-45D2-B873-CAA9CAD160F3}" type="slidenum">
              <a:t>5</a:t>
            </a:fld>
            <a:endParaRPr lang="es-ES" sz="1200" b="0" i="0" u="none" strike="noStrike" kern="1200" cap="none" spc="0" baseline="0">
              <a:ln>
                <a:noFill/>
              </a:ln>
              <a:solidFill>
                <a:srgbClr val="000000"/>
              </a:solidFill>
              <a:latin typeface="Times New Roman" pitchFamily="17"/>
              <a:ea typeface="Lucida Sans Unicode" pitchFamily="2"/>
              <a:cs typeface="DejaVu Sans" pitchFamily="2"/>
            </a:endParaRPr>
          </a:p>
        </p:txBody>
      </p:sp>
      <p:sp>
        <p:nvSpPr>
          <p:cNvPr id="3" name="CustomShape 2"/>
          <p:cNvSpPr/>
          <p:nvPr/>
        </p:nvSpPr>
        <p:spPr>
          <a:xfrm>
            <a:off x="5595480" y="6458040"/>
            <a:ext cx="4260240" cy="329040"/>
          </a:xfrm>
          <a:custGeom>
            <a:avLst/>
            <a:gdLst>
              <a:gd name="f0" fmla="val w"/>
              <a:gd name="f1" fmla="val h"/>
              <a:gd name="f2" fmla="val 0"/>
              <a:gd name="f3" fmla="val 4260215"/>
              <a:gd name="f4" fmla="val 328930"/>
              <a:gd name="f5" fmla="*/ f0 1 4260215"/>
              <a:gd name="f6" fmla="*/ f1 1 328930"/>
              <a:gd name="f7" fmla="val f2"/>
              <a:gd name="f8" fmla="val f3"/>
              <a:gd name="f9" fmla="val f4"/>
              <a:gd name="f10" fmla="+- f9 0 f7"/>
              <a:gd name="f11" fmla="+- f8 0 f7"/>
              <a:gd name="f12" fmla="*/ f11 1 4260215"/>
              <a:gd name="f13" fmla="*/ f10 1 328930"/>
              <a:gd name="f14" fmla="*/ 0 1 f12"/>
              <a:gd name="f15" fmla="*/ 4260215 1 f12"/>
              <a:gd name="f16" fmla="*/ 0 1 f13"/>
              <a:gd name="f17" fmla="*/ 32893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4260215" h="328930">
                <a:moveTo>
                  <a:pt x="f2" y="f2"/>
                </a:moveTo>
                <a:lnTo>
                  <a:pt x="f3" y="f2"/>
                </a:lnTo>
                <a:lnTo>
                  <a:pt x="f3" y="f4"/>
                </a:lnTo>
                <a:lnTo>
                  <a:pt x="f2" y="f4"/>
                </a:lnTo>
                <a:lnTo>
                  <a:pt x="f2" y="f2"/>
                </a:lnTo>
                <a:close/>
              </a:path>
            </a:pathLst>
          </a:custGeom>
          <a:noFill/>
          <a:ln>
            <a:noFill/>
            <a:prstDash val="solid"/>
          </a:ln>
        </p:spPr>
        <p:txBody>
          <a:bodyPr vert="horz" wrap="square" lIns="90000" tIns="47160" rIns="90000" bIns="47160" anchor="b" anchorCtr="0" compatLnSpc="0">
            <a:noAutofit/>
          </a:bodyPr>
          <a:lstStyle/>
          <a:p>
            <a:pPr marL="0" marR="0" lvl="0" indent="0" algn="r" rtl="0" hangingPunct="1">
              <a:lnSpc>
                <a:spcPct val="93000"/>
              </a:lnSpc>
              <a:spcBef>
                <a:spcPts val="0"/>
              </a:spcBef>
              <a:spcAft>
                <a:spcPts val="0"/>
              </a:spcAft>
              <a:buNone/>
              <a:tabLst/>
            </a:pPr>
            <a:fld id="{3667A99B-9414-4603-9737-431C2B67126C}" type="slidenum">
              <a:t>5</a:t>
            </a:fld>
            <a:endParaRPr lang="es-ES" sz="1200" b="0" i="0" u="none" strike="noStrike" kern="1200" cap="none" spc="0" baseline="0">
              <a:ln>
                <a:noFill/>
              </a:ln>
              <a:solidFill>
                <a:srgbClr val="000000"/>
              </a:solidFill>
              <a:latin typeface="Times New Roman" pitchFamily="17"/>
              <a:ea typeface="Lucida Sans Unicode" pitchFamily="2"/>
              <a:cs typeface="DejaVu Sans" pitchFamily="2"/>
            </a:endParaRPr>
          </a:p>
        </p:txBody>
      </p:sp>
      <p:sp>
        <p:nvSpPr>
          <p:cNvPr id="4" name="CustomShape 3"/>
          <p:cNvSpPr/>
          <p:nvPr/>
        </p:nvSpPr>
        <p:spPr>
          <a:xfrm>
            <a:off x="5595480" y="6458040"/>
            <a:ext cx="4262760" cy="330120"/>
          </a:xfrm>
          <a:custGeom>
            <a:avLst/>
            <a:gdLst>
              <a:gd name="f0" fmla="val w"/>
              <a:gd name="f1" fmla="val h"/>
              <a:gd name="f2" fmla="val 0"/>
              <a:gd name="f3" fmla="val 4262755"/>
              <a:gd name="f4" fmla="val 330200"/>
              <a:gd name="f5" fmla="*/ f0 1 4262755"/>
              <a:gd name="f6" fmla="*/ f1 1 330200"/>
              <a:gd name="f7" fmla="val f2"/>
              <a:gd name="f8" fmla="val f3"/>
              <a:gd name="f9" fmla="val f4"/>
              <a:gd name="f10" fmla="+- f9 0 f7"/>
              <a:gd name="f11" fmla="+- f8 0 f7"/>
              <a:gd name="f12" fmla="*/ f11 1 4262755"/>
              <a:gd name="f13" fmla="*/ f10 1 330200"/>
              <a:gd name="f14" fmla="*/ 0 1 f12"/>
              <a:gd name="f15" fmla="*/ 4262755 1 f12"/>
              <a:gd name="f16" fmla="*/ 0 1 f13"/>
              <a:gd name="f17" fmla="*/ 33020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4262755" h="330200">
                <a:moveTo>
                  <a:pt x="f2" y="f2"/>
                </a:moveTo>
                <a:lnTo>
                  <a:pt x="f3" y="f2"/>
                </a:lnTo>
                <a:lnTo>
                  <a:pt x="f3" y="f4"/>
                </a:lnTo>
                <a:lnTo>
                  <a:pt x="f2" y="f4"/>
                </a:lnTo>
                <a:lnTo>
                  <a:pt x="f2" y="f2"/>
                </a:lnTo>
                <a:close/>
              </a:path>
            </a:pathLst>
          </a:custGeom>
          <a:noFill/>
          <a:ln>
            <a:noFill/>
            <a:prstDash val="solid"/>
          </a:ln>
        </p:spPr>
        <p:txBody>
          <a:bodyPr vert="horz" wrap="square" lIns="90000" tIns="47160" rIns="90000" bIns="47160" anchor="b" anchorCtr="0" compatLnSpc="0">
            <a:noAutofit/>
          </a:bodyPr>
          <a:lstStyle/>
          <a:p>
            <a:pPr marL="0" marR="0" lvl="0" indent="0" algn="r" rtl="0" hangingPunct="1">
              <a:lnSpc>
                <a:spcPct val="93000"/>
              </a:lnSpc>
              <a:spcBef>
                <a:spcPts val="0"/>
              </a:spcBef>
              <a:spcAft>
                <a:spcPts val="0"/>
              </a:spcAft>
              <a:buNone/>
              <a:tabLst/>
            </a:pPr>
            <a:fld id="{105C5C5B-C45F-44A7-8900-3139C548C4D4}" type="slidenum">
              <a:t>5</a:t>
            </a:fld>
            <a:endParaRPr lang="es-ES" sz="1200" b="0" i="0" u="none" strike="noStrike" kern="1200" cap="none" spc="0" baseline="0">
              <a:ln>
                <a:noFill/>
              </a:ln>
              <a:solidFill>
                <a:srgbClr val="000000"/>
              </a:solidFill>
              <a:latin typeface="Times New Roman" pitchFamily="17"/>
              <a:ea typeface="Lucida Sans Unicode" pitchFamily="2"/>
              <a:cs typeface="DejaVu Sans" pitchFamily="2"/>
            </a:endParaRPr>
          </a:p>
        </p:txBody>
      </p:sp>
      <p:sp>
        <p:nvSpPr>
          <p:cNvPr id="5" name="CustomShape 4"/>
          <p:cNvSpPr/>
          <p:nvPr/>
        </p:nvSpPr>
        <p:spPr>
          <a:xfrm>
            <a:off x="5595480" y="6458040"/>
            <a:ext cx="4274280" cy="335880"/>
          </a:xfrm>
          <a:custGeom>
            <a:avLst/>
            <a:gdLst>
              <a:gd name="f0" fmla="val w"/>
              <a:gd name="f1" fmla="val h"/>
              <a:gd name="f2" fmla="val 0"/>
              <a:gd name="f3" fmla="val 4274185"/>
              <a:gd name="f4" fmla="val 335915"/>
              <a:gd name="f5" fmla="*/ f0 1 4274185"/>
              <a:gd name="f6" fmla="*/ f1 1 335915"/>
              <a:gd name="f7" fmla="val f2"/>
              <a:gd name="f8" fmla="val f3"/>
              <a:gd name="f9" fmla="val f4"/>
              <a:gd name="f10" fmla="+- f9 0 f7"/>
              <a:gd name="f11" fmla="+- f8 0 f7"/>
              <a:gd name="f12" fmla="*/ f11 1 4274185"/>
              <a:gd name="f13" fmla="*/ f10 1 335915"/>
              <a:gd name="f14" fmla="*/ 0 1 f12"/>
              <a:gd name="f15" fmla="*/ 4274185 1 f12"/>
              <a:gd name="f16" fmla="*/ 0 1 f13"/>
              <a:gd name="f17" fmla="*/ 33591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4274185" h="335915">
                <a:moveTo>
                  <a:pt x="f2" y="f2"/>
                </a:moveTo>
                <a:lnTo>
                  <a:pt x="f3" y="f2"/>
                </a:lnTo>
                <a:lnTo>
                  <a:pt x="f3" y="f4"/>
                </a:lnTo>
                <a:lnTo>
                  <a:pt x="f2" y="f4"/>
                </a:lnTo>
                <a:lnTo>
                  <a:pt x="f2" y="f2"/>
                </a:lnTo>
                <a:close/>
              </a:path>
            </a:pathLst>
          </a:custGeom>
          <a:noFill/>
          <a:ln>
            <a:noFill/>
            <a:prstDash val="solid"/>
          </a:ln>
        </p:spPr>
        <p:txBody>
          <a:bodyPr vert="horz" wrap="square" lIns="90000" tIns="47160" rIns="90000" bIns="47160" anchor="b" anchorCtr="0" compatLnSpc="0">
            <a:noAutofit/>
          </a:bodyPr>
          <a:lstStyle/>
          <a:p>
            <a:pPr marL="0" marR="0" lvl="0" indent="0" algn="r" rtl="0" hangingPunct="1">
              <a:lnSpc>
                <a:spcPct val="93000"/>
              </a:lnSpc>
              <a:spcBef>
                <a:spcPts val="0"/>
              </a:spcBef>
              <a:spcAft>
                <a:spcPts val="0"/>
              </a:spcAft>
              <a:buNone/>
              <a:tabLst/>
            </a:pPr>
            <a:fld id="{759586B4-1FE5-4FE1-AD5A-398D9F292717}" type="slidenum">
              <a:t>5</a:t>
            </a:fld>
            <a:endParaRPr lang="es-ES" sz="1200" b="0" i="0" u="none" strike="noStrike" kern="1200" cap="none" spc="0" baseline="0">
              <a:ln>
                <a:noFill/>
              </a:ln>
              <a:solidFill>
                <a:srgbClr val="000000"/>
              </a:solidFill>
              <a:latin typeface="Times New Roman" pitchFamily="17"/>
              <a:ea typeface="Lucida Sans Unicode" pitchFamily="2"/>
              <a:cs typeface="DejaVu Sans" pitchFamily="2"/>
            </a:endParaRPr>
          </a:p>
        </p:txBody>
      </p:sp>
      <p:sp>
        <p:nvSpPr>
          <p:cNvPr id="6" name="CustomShape 5"/>
          <p:cNvSpPr/>
          <p:nvPr/>
        </p:nvSpPr>
        <p:spPr>
          <a:xfrm>
            <a:off x="1316520" y="3228840"/>
            <a:ext cx="7220520" cy="3046680"/>
          </a:xfrm>
          <a:custGeom>
            <a:avLst/>
            <a:gdLst>
              <a:gd name="f0" fmla="val w"/>
              <a:gd name="f1" fmla="val h"/>
              <a:gd name="f2" fmla="val 0"/>
              <a:gd name="f3" fmla="val 7220585"/>
              <a:gd name="f4" fmla="val 3046730"/>
              <a:gd name="f5" fmla="*/ f0 1 7220585"/>
              <a:gd name="f6" fmla="*/ f1 1 3046730"/>
              <a:gd name="f7" fmla="val f2"/>
              <a:gd name="f8" fmla="val f3"/>
              <a:gd name="f9" fmla="val f4"/>
              <a:gd name="f10" fmla="+- f9 0 f7"/>
              <a:gd name="f11" fmla="+- f8 0 f7"/>
              <a:gd name="f12" fmla="*/ f11 1 7220585"/>
              <a:gd name="f13" fmla="*/ f10 1 3046730"/>
              <a:gd name="f14" fmla="*/ 0 1 f12"/>
              <a:gd name="f15" fmla="*/ 7220585 1 f12"/>
              <a:gd name="f16" fmla="*/ 0 1 f13"/>
              <a:gd name="f17" fmla="*/ 304673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7220585" h="3046730">
                <a:moveTo>
                  <a:pt x="f2" y="f2"/>
                </a:moveTo>
                <a:lnTo>
                  <a:pt x="f3" y="f2"/>
                </a:lnTo>
                <a:lnTo>
                  <a:pt x="f3" y="f4"/>
                </a:lnTo>
                <a:lnTo>
                  <a:pt x="f2" y="f4"/>
                </a:lnTo>
                <a:lnTo>
                  <a:pt x="f2" y="f2"/>
                </a:lnTo>
                <a:close/>
              </a:path>
            </a:pathLst>
          </a:custGeom>
          <a:noFill/>
          <a:ln>
            <a:noFill/>
            <a:prstDash val="solid"/>
          </a:ln>
        </p:spPr>
        <p:txBody>
          <a:bodyPr vert="horz" wrap="square" lIns="0" tIns="0" rIns="0" bIns="0" anchor="t" anchorCtr="0" compatLnSpc="0">
            <a:noAutofit/>
          </a:bodyPr>
          <a:lstStyle/>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El contaje de puntos se basa en lo siguiente:</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La relación entre los porcentajes volumétricos que ocupan las fases de un sistema es la misma relación que existe entre los porcentajes del número de puntos que se situan sobre las secciones de las distintas fases en una sección plana.</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 </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Vamos a aclararlo con un ejemplo. La imagen es un esquema de una lámina delgada de una roca formada por granos (color negro) incluídos en una matriz (color blanco).</a:t>
            </a:r>
          </a:p>
          <a:p>
            <a:pPr marL="0" marR="0" lvl="0" indent="0" algn="l" rtl="0" hangingPunct="1">
              <a:lnSpc>
                <a:spcPct val="100000"/>
              </a:lnSpc>
              <a:spcBef>
                <a:spcPts val="0"/>
              </a:spcBef>
              <a:spcAft>
                <a:spcPts val="0"/>
              </a:spcAft>
              <a:buNone/>
              <a:tabLst/>
            </a:pPr>
            <a:r>
              <a:rPr lang="es-ES" sz="900" b="1" i="0" u="none" strike="noStrike" kern="1200" cap="none" spc="0" baseline="0">
                <a:ln>
                  <a:noFill/>
                </a:ln>
                <a:solidFill>
                  <a:srgbClr val="000000"/>
                </a:solidFill>
                <a:latin typeface="DejaVu Serif" pitchFamily="17"/>
                <a:ea typeface="Microsoft YaHei" pitchFamily="2"/>
                <a:cs typeface="DejaVu Sans" pitchFamily="2"/>
              </a:rPr>
              <a:t>¿Cómo podemos estimar el porcentaje volumétrico que ocupan los granos en esta roca?</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Superponiendo una malla de puntos a una sección de la roca y </a:t>
            </a:r>
            <a:r>
              <a:rPr lang="es-ES" sz="900" b="1" i="0" u="none" strike="noStrike" kern="1200" cap="none" spc="0" baseline="0">
                <a:ln>
                  <a:noFill/>
                </a:ln>
                <a:solidFill>
                  <a:srgbClr val="000000"/>
                </a:solidFill>
                <a:latin typeface="DejaVu Serif" pitchFamily="17"/>
                <a:ea typeface="Microsoft YaHei" pitchFamily="2"/>
                <a:cs typeface="DejaVu Sans" pitchFamily="2"/>
              </a:rPr>
              <a:t>CONTANDO</a:t>
            </a:r>
            <a:r>
              <a:rPr lang="es-ES" sz="900" b="0" i="0" u="none" strike="noStrike" kern="1200" cap="none" spc="0" baseline="0">
                <a:ln>
                  <a:noFill/>
                </a:ln>
                <a:solidFill>
                  <a:srgbClr val="000000"/>
                </a:solidFill>
                <a:latin typeface="DejaVu Serif" pitchFamily="17"/>
                <a:ea typeface="Microsoft YaHei" pitchFamily="2"/>
                <a:cs typeface="DejaVu Sans" pitchFamily="2"/>
              </a:rPr>
              <a:t> los puntos situados sobre los granos y los situados sobre la matriz. En el ejemplo:</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29 puntos caen sobre granos; 41 sobre matriz; en total 70 puntos.</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El porcentaje de puntos que caen sobre los granos es 29 x 100 / 70 = 41,43. Bueno pues ese porcentaje es el mismo que el que representa el volumen que ocupan los granos.</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Por cierto, los ordenadores también estiman la composición volumétrica basándose en el mismo principio. La diferencia es que los ordenadores suelen contar más puntos (píxeles), normalmente todos los que constituyen la imagen.</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 </a:t>
            </a:r>
          </a:p>
        </p:txBody>
      </p:sp>
      <p:sp>
        <p:nvSpPr>
          <p:cNvPr id="7" name="PlaceHolder 6"/>
          <p:cNvSpPr txBox="1">
            <a:spLocks noGrp="1"/>
          </p:cNvSpPr>
          <p:nvPr>
            <p:ph type="body" sz="quarter" idx="1"/>
          </p:nvPr>
        </p:nvSpPr>
        <p:spPr>
          <a:xfrm>
            <a:off x="1316520" y="3228840"/>
            <a:ext cx="7162920" cy="3017520"/>
          </a:xfrm>
        </p:spPr>
        <p:txBody>
          <a:bodyPr/>
          <a:lstStyle/>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El contaje de puntos se basa en lo siguiente:</a:t>
            </a:r>
            <a:endParaRPr lang="ar-SA" b="0" i="0" u="none" strike="noStrike" dirty="0" smtClean="0">
              <a:solidFill>
                <a:srgbClr val="000000"/>
              </a:solidFill>
              <a:effectLst/>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Superponemos una malla de puntos a una imagen. La relación entre el volúmen que ocupa un mineral y el volumen total de la roca es la misma relación que existe entre el número de puntos que se sitúan sobre las secciones de ese mineral y el de puntos sobre el total de la roca en una sección plana.</a:t>
            </a:r>
            <a:endParaRPr lang="ar-SA" b="0" i="0" u="none" strike="noStrike" dirty="0" smtClean="0">
              <a:solidFill>
                <a:srgbClr val="000000"/>
              </a:solidFill>
              <a:effectLst/>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Vamos a aclararlo con un ejemplo. La imagen es un esquema de una lámina delgada de una roca formada por granos (color negro) incluidos en una matriz</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(color blanco)</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a:t>
            </a:r>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endParaRPr lang="ar-SA" b="0" i="0" u="none" strike="noStrike" dirty="0" smtClean="0">
              <a:solidFill>
                <a:srgbClr val="000000"/>
              </a:solidFill>
              <a:effectLst/>
            </a:endParaRPr>
          </a:p>
          <a:p>
            <a:pPr rtl="0"/>
            <a:r>
              <a:rPr lang="ar-SA" sz="2000" b="1"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¿Cómo podemos estimar el porcentaje volumétrico que ocupan los granos en esta roca?</a:t>
            </a:r>
            <a:endParaRPr lang="ar-SA" i="0" u="none" strike="noStrike" dirty="0" smtClean="0">
              <a:solidFill>
                <a:srgbClr val="000000"/>
              </a:solidFill>
              <a:effectLst/>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Superponiendo una malla de puntos a la imagen de la roca y </a:t>
            </a:r>
            <a:r>
              <a:rPr lang="ar-SA" sz="2000" b="1"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CONTANDO</a:t>
            </a:r>
            <a:r>
              <a:rPr lang="es-ES" sz="2000" b="1"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los puntos situados sobre los granos y los situados sobre la matriz. En el ejemplo:</a:t>
            </a:r>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endParaRPr lang="ar-SA" u="none" strike="noStrike" dirty="0" smtClean="0">
              <a:solidFill>
                <a:srgbClr val="000000"/>
              </a:solidFill>
              <a:effectLst/>
            </a:endParaRPr>
          </a:p>
          <a:p>
            <a:pPr marL="342900" indent="-342900" rtl="0">
              <a:buFont typeface="Arial" panose="020B0604020202020204" pitchFamily="34" charset="0"/>
              <a:buChar char="•"/>
            </a:pP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29 </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puntos caen sobre granos</a:t>
            </a:r>
            <a:endParaRPr lang="ar-SA" b="0" i="0" u="none" strike="noStrike" dirty="0" smtClean="0">
              <a:solidFill>
                <a:srgbClr val="000000"/>
              </a:solidFill>
              <a:effectLst/>
            </a:endParaRPr>
          </a:p>
          <a:p>
            <a:pPr marL="342900" indent="-342900" rtl="0">
              <a:buFont typeface="Arial" panose="020B0604020202020204" pitchFamily="34" charset="0"/>
              <a:buChar char="•"/>
            </a:pP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41</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puntos sobre matriz</a:t>
            </a:r>
            <a:endParaRPr lang="ar-SA" b="0" i="0" u="none" strike="noStrike" dirty="0" smtClean="0">
              <a:solidFill>
                <a:srgbClr val="000000"/>
              </a:solidFill>
              <a:effectLst/>
            </a:endParaRPr>
          </a:p>
          <a:p>
            <a:pPr lvl="1" rtl="0"/>
            <a:r>
              <a:rPr lang="ar-SA" sz="12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en total 70</a:t>
            </a:r>
            <a:r>
              <a:rPr lang="es-ES" sz="12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a:t>
            </a:r>
            <a:r>
              <a:rPr lang="ar-SA" sz="12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puntos.</a:t>
            </a:r>
            <a:endParaRPr lang="ar-SA" b="0" i="0" u="none" strike="noStrike" dirty="0" smtClean="0">
              <a:solidFill>
                <a:srgbClr val="000000"/>
              </a:solidFill>
              <a:effectLst/>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El porcentaje de puntos que caen sobre los granos es:</a:t>
            </a:r>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endParaRPr lang="ar-SA" b="0" i="0" u="none" strike="noStrike" dirty="0" smtClean="0">
              <a:solidFill>
                <a:srgbClr val="000000"/>
              </a:solidFill>
              <a:effectLst/>
            </a:endParaRPr>
          </a:p>
          <a:p>
            <a:pPr lvl="1" rtl="0"/>
            <a:r>
              <a:rPr lang="ar-SA" sz="12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29</a:t>
            </a:r>
            <a:r>
              <a:rPr lang="es-ES" sz="12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x 70 / 100 = 41,43</a:t>
            </a:r>
            <a:endParaRPr lang="es-ES" sz="28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lvl="0" rtl="0"/>
            <a:endParaRPr lang="es-ES" sz="28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lvl="0" rtl="0"/>
            <a:r>
              <a:rPr lang="es-ES" sz="28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B</a:t>
            </a:r>
            <a:r>
              <a:rPr lang="ar-SA" sz="28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ueno pues ese porcentaje es el mismo que el del volumen que ocupan los granos.</a:t>
            </a:r>
            <a:endParaRPr lang="ar-SA" b="0" i="0" u="none" strike="noStrike" dirty="0" smtClean="0">
              <a:solidFill>
                <a:srgbClr val="000000"/>
              </a:solidFill>
              <a:effectLst/>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Por cierto, los ordenadores también estiman la composición volumétrica basándose en el mismo principio. La diferencia es que los ordenadores suelen contar más puntos (píxeles), normalmente todos los que constituyen la imagen.</a:t>
            </a:r>
            <a:endParaRPr lang="ar-SA" b="0" i="0" u="none" strike="noStrike" dirty="0" smtClean="0">
              <a:solidFill>
                <a:srgbClr val="000000"/>
              </a:solidFill>
              <a:effectLst/>
            </a:endParaRPr>
          </a:p>
          <a:p>
            <a:pPr rtl="0"/>
            <a:r>
              <a:rPr lang="ar-SA" u="none" strike="noStrike" dirty="0" smtClean="0">
                <a:solidFill>
                  <a:srgbClr val="000000"/>
                </a:solidFill>
                <a:effectLst/>
              </a:rPr>
              <a:t/>
            </a:r>
            <a:br>
              <a:rPr lang="ar-SA" u="none" strike="noStrike" dirty="0" smtClean="0">
                <a:solidFill>
                  <a:srgbClr val="000000"/>
                </a:solidFill>
                <a:effectLst/>
              </a:rPr>
            </a:br>
            <a:r>
              <a:rPr lang="ar-SA" u="none" strike="noStrike" dirty="0" smtClean="0">
                <a:solidFill>
                  <a:srgbClr val="000000"/>
                </a:solidFill>
                <a:effectLst/>
              </a:rPr>
              <a:t/>
            </a:r>
            <a:br>
              <a:rPr lang="ar-SA" u="none" strike="noStrike" dirty="0" smtClean="0">
                <a:solidFill>
                  <a:srgbClr val="000000"/>
                </a:solidFill>
                <a:effectLst/>
              </a:rPr>
            </a:br>
            <a:endParaRPr lang="ar-SA" u="none" strike="noStrike" dirty="0" smtClean="0">
              <a:solidFill>
                <a:srgbClr val="000000"/>
              </a:solidFill>
              <a:effectLst/>
            </a:endParaRPr>
          </a:p>
          <a:p>
            <a:pPr marL="216000" lvl="0" indent="-213840"/>
            <a:endParaRPr lang="es-E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laceHolder 2"/>
          <p:cNvSpPr txBox="1">
            <a:spLocks noGrp="1"/>
          </p:cNvSpPr>
          <p:nvPr>
            <p:ph type="hdr" sz="quarter"/>
          </p:nvPr>
        </p:nvSpPr>
        <p:spPr>
          <a:ln/>
        </p:spPr>
        <p:txBody>
          <a:bodyPr wrap="square" lIns="0" tIns="0" rIns="0" bIns="0" anchor="t" anchorCtr="0">
            <a:noAutofit/>
          </a:bodyPr>
          <a:lstStyle/>
          <a:p>
            <a:pPr lvl="0"/>
            <a:r>
              <a:rPr lang="es-ES"/>
              <a:t>&lt;encabezamiento&gt;</a:t>
            </a:r>
          </a:p>
        </p:txBody>
      </p:sp>
      <p:sp>
        <p:nvSpPr>
          <p:cNvPr id="9" name="PlaceHolder 3"/>
          <p:cNvSpPr txBox="1">
            <a:spLocks noGrp="1"/>
          </p:cNvSpPr>
          <p:nvPr>
            <p:ph type="dt" idx="1"/>
          </p:nvPr>
        </p:nvSpPr>
        <p:spPr>
          <a:ln/>
        </p:spPr>
        <p:txBody>
          <a:bodyPr wrap="square" lIns="0" tIns="0" rIns="0" bIns="0" anchor="t" anchorCtr="0">
            <a:noAutofit/>
          </a:bodyPr>
          <a:lstStyle/>
          <a:p>
            <a:pPr lvl="0"/>
            <a:r>
              <a:rPr lang="es-ES"/>
              <a:t>&lt;fecha/hora&gt;</a:t>
            </a:r>
          </a:p>
        </p:txBody>
      </p:sp>
      <p:sp>
        <p:nvSpPr>
          <p:cNvPr id="10" name="PlaceHolder 4"/>
          <p:cNvSpPr txBox="1">
            <a:spLocks noGrp="1"/>
          </p:cNvSpPr>
          <p:nvPr>
            <p:ph type="ftr" sz="quarter" idx="4"/>
          </p:nvPr>
        </p:nvSpPr>
        <p:spPr>
          <a:ln/>
        </p:spPr>
        <p:txBody>
          <a:bodyPr wrap="square" lIns="0" tIns="0" rIns="0" bIns="0" anchor="b" anchorCtr="0">
            <a:noAutofit/>
          </a:bodyPr>
          <a:lstStyle/>
          <a:p>
            <a:pPr lvl="0"/>
            <a:r>
              <a:rPr lang="es-ES"/>
              <a:t>&lt;pie de página&gt;</a:t>
            </a:r>
          </a:p>
        </p:txBody>
      </p:sp>
      <p:sp>
        <p:nvSpPr>
          <p:cNvPr id="11" name="PlaceHolder 5"/>
          <p:cNvSpPr txBox="1">
            <a:spLocks noGrp="1"/>
          </p:cNvSpPr>
          <p:nvPr>
            <p:ph type="sldNum" sz="quarter" idx="5"/>
          </p:nvPr>
        </p:nvSpPr>
        <p:spPr>
          <a:ln/>
        </p:spPr>
        <p:txBody>
          <a:bodyPr wrap="square" lIns="0" tIns="0" rIns="0" bIns="0" anchor="b" anchorCtr="0">
            <a:noAutofit/>
          </a:bodyPr>
          <a:lstStyle/>
          <a:p>
            <a:pPr lvl="0"/>
            <a:fld id="{5AA3D0C4-A08F-4356-A0AF-EF7E3262BA42}" type="slidenum">
              <a:t>6</a:t>
            </a:fld>
            <a:endParaRPr lang="es-ES"/>
          </a:p>
        </p:txBody>
      </p:sp>
      <p:sp>
        <p:nvSpPr>
          <p:cNvPr id="2" name="CustomShape 1"/>
          <p:cNvSpPr/>
          <p:nvPr/>
        </p:nvSpPr>
        <p:spPr>
          <a:xfrm>
            <a:off x="5595480" y="6458040"/>
            <a:ext cx="4257720" cy="327600"/>
          </a:xfrm>
          <a:custGeom>
            <a:avLst/>
            <a:gdLst>
              <a:gd name="f0" fmla="val w"/>
              <a:gd name="f1" fmla="val h"/>
              <a:gd name="f2" fmla="val 0"/>
              <a:gd name="f3" fmla="val 4257675"/>
              <a:gd name="f4" fmla="val 327660"/>
              <a:gd name="f5" fmla="*/ f0 1 4257675"/>
              <a:gd name="f6" fmla="*/ f1 1 327660"/>
              <a:gd name="f7" fmla="val f2"/>
              <a:gd name="f8" fmla="val f3"/>
              <a:gd name="f9" fmla="val f4"/>
              <a:gd name="f10" fmla="+- f9 0 f7"/>
              <a:gd name="f11" fmla="+- f8 0 f7"/>
              <a:gd name="f12" fmla="*/ f11 1 4257675"/>
              <a:gd name="f13" fmla="*/ f10 1 327660"/>
              <a:gd name="f14" fmla="*/ 0 1 f12"/>
              <a:gd name="f15" fmla="*/ 4257675 1 f12"/>
              <a:gd name="f16" fmla="*/ 0 1 f13"/>
              <a:gd name="f17" fmla="*/ 32766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4257675" h="327660">
                <a:moveTo>
                  <a:pt x="f2" y="f2"/>
                </a:moveTo>
                <a:lnTo>
                  <a:pt x="f3" y="f2"/>
                </a:lnTo>
                <a:lnTo>
                  <a:pt x="f3" y="f4"/>
                </a:lnTo>
                <a:lnTo>
                  <a:pt x="f2" y="f4"/>
                </a:lnTo>
                <a:lnTo>
                  <a:pt x="f2" y="f2"/>
                </a:lnTo>
                <a:close/>
              </a:path>
            </a:pathLst>
          </a:custGeom>
          <a:noFill/>
          <a:ln>
            <a:noFill/>
            <a:prstDash val="solid"/>
          </a:ln>
        </p:spPr>
        <p:txBody>
          <a:bodyPr vert="horz" wrap="square" lIns="90000" tIns="47160" rIns="90000" bIns="47160" anchor="b" anchorCtr="0" compatLnSpc="0">
            <a:noAutofit/>
          </a:bodyPr>
          <a:lstStyle/>
          <a:p>
            <a:pPr marL="0" marR="0" lvl="0" indent="0" algn="r" rtl="0" hangingPunct="1">
              <a:lnSpc>
                <a:spcPct val="93000"/>
              </a:lnSpc>
              <a:spcBef>
                <a:spcPts val="0"/>
              </a:spcBef>
              <a:spcAft>
                <a:spcPts val="0"/>
              </a:spcAft>
              <a:buNone/>
              <a:tabLst/>
            </a:pPr>
            <a:fld id="{E44CF9A0-2602-4E60-B491-135ABDB45670}" type="slidenum">
              <a:t>6</a:t>
            </a:fld>
            <a:endParaRPr lang="es-ES" sz="1200" b="0" i="0" u="none" strike="noStrike" kern="1200" cap="none" spc="0" baseline="0">
              <a:ln>
                <a:noFill/>
              </a:ln>
              <a:solidFill>
                <a:srgbClr val="000000"/>
              </a:solidFill>
              <a:latin typeface="Times New Roman" pitchFamily="17"/>
              <a:ea typeface="Lucida Sans Unicode" pitchFamily="2"/>
              <a:cs typeface="DejaVu Sans" pitchFamily="2"/>
            </a:endParaRPr>
          </a:p>
        </p:txBody>
      </p:sp>
      <p:sp>
        <p:nvSpPr>
          <p:cNvPr id="3" name="CustomShape 2"/>
          <p:cNvSpPr/>
          <p:nvPr/>
        </p:nvSpPr>
        <p:spPr>
          <a:xfrm>
            <a:off x="5595480" y="6458040"/>
            <a:ext cx="4260240" cy="329040"/>
          </a:xfrm>
          <a:custGeom>
            <a:avLst/>
            <a:gdLst>
              <a:gd name="f0" fmla="val w"/>
              <a:gd name="f1" fmla="val h"/>
              <a:gd name="f2" fmla="val 0"/>
              <a:gd name="f3" fmla="val 4260215"/>
              <a:gd name="f4" fmla="val 328930"/>
              <a:gd name="f5" fmla="*/ f0 1 4260215"/>
              <a:gd name="f6" fmla="*/ f1 1 328930"/>
              <a:gd name="f7" fmla="val f2"/>
              <a:gd name="f8" fmla="val f3"/>
              <a:gd name="f9" fmla="val f4"/>
              <a:gd name="f10" fmla="+- f9 0 f7"/>
              <a:gd name="f11" fmla="+- f8 0 f7"/>
              <a:gd name="f12" fmla="*/ f11 1 4260215"/>
              <a:gd name="f13" fmla="*/ f10 1 328930"/>
              <a:gd name="f14" fmla="*/ 0 1 f12"/>
              <a:gd name="f15" fmla="*/ 4260215 1 f12"/>
              <a:gd name="f16" fmla="*/ 0 1 f13"/>
              <a:gd name="f17" fmla="*/ 32893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4260215" h="328930">
                <a:moveTo>
                  <a:pt x="f2" y="f2"/>
                </a:moveTo>
                <a:lnTo>
                  <a:pt x="f3" y="f2"/>
                </a:lnTo>
                <a:lnTo>
                  <a:pt x="f3" y="f4"/>
                </a:lnTo>
                <a:lnTo>
                  <a:pt x="f2" y="f4"/>
                </a:lnTo>
                <a:lnTo>
                  <a:pt x="f2" y="f2"/>
                </a:lnTo>
                <a:close/>
              </a:path>
            </a:pathLst>
          </a:custGeom>
          <a:noFill/>
          <a:ln>
            <a:noFill/>
            <a:prstDash val="solid"/>
          </a:ln>
        </p:spPr>
        <p:txBody>
          <a:bodyPr vert="horz" wrap="square" lIns="90000" tIns="47160" rIns="90000" bIns="47160" anchor="b" anchorCtr="0" compatLnSpc="0">
            <a:noAutofit/>
          </a:bodyPr>
          <a:lstStyle/>
          <a:p>
            <a:pPr marL="0" marR="0" lvl="0" indent="0" algn="r" rtl="0" hangingPunct="1">
              <a:lnSpc>
                <a:spcPct val="93000"/>
              </a:lnSpc>
              <a:spcBef>
                <a:spcPts val="0"/>
              </a:spcBef>
              <a:spcAft>
                <a:spcPts val="0"/>
              </a:spcAft>
              <a:buNone/>
              <a:tabLst/>
            </a:pPr>
            <a:fld id="{57812C33-F0A6-4723-BBF8-D2796986BD10}" type="slidenum">
              <a:t>6</a:t>
            </a:fld>
            <a:endParaRPr lang="es-ES" sz="1200" b="0" i="0" u="none" strike="noStrike" kern="1200" cap="none" spc="0" baseline="0">
              <a:ln>
                <a:noFill/>
              </a:ln>
              <a:solidFill>
                <a:srgbClr val="000000"/>
              </a:solidFill>
              <a:latin typeface="Times New Roman" pitchFamily="17"/>
              <a:ea typeface="Lucida Sans Unicode" pitchFamily="2"/>
              <a:cs typeface="DejaVu Sans" pitchFamily="2"/>
            </a:endParaRPr>
          </a:p>
        </p:txBody>
      </p:sp>
      <p:sp>
        <p:nvSpPr>
          <p:cNvPr id="4" name="CustomShape 3"/>
          <p:cNvSpPr/>
          <p:nvPr/>
        </p:nvSpPr>
        <p:spPr>
          <a:xfrm>
            <a:off x="5595480" y="6458040"/>
            <a:ext cx="4262760" cy="330120"/>
          </a:xfrm>
          <a:custGeom>
            <a:avLst/>
            <a:gdLst>
              <a:gd name="f0" fmla="val w"/>
              <a:gd name="f1" fmla="val h"/>
              <a:gd name="f2" fmla="val 0"/>
              <a:gd name="f3" fmla="val 4262755"/>
              <a:gd name="f4" fmla="val 330200"/>
              <a:gd name="f5" fmla="*/ f0 1 4262755"/>
              <a:gd name="f6" fmla="*/ f1 1 330200"/>
              <a:gd name="f7" fmla="val f2"/>
              <a:gd name="f8" fmla="val f3"/>
              <a:gd name="f9" fmla="val f4"/>
              <a:gd name="f10" fmla="+- f9 0 f7"/>
              <a:gd name="f11" fmla="+- f8 0 f7"/>
              <a:gd name="f12" fmla="*/ f11 1 4262755"/>
              <a:gd name="f13" fmla="*/ f10 1 330200"/>
              <a:gd name="f14" fmla="*/ 0 1 f12"/>
              <a:gd name="f15" fmla="*/ 4262755 1 f12"/>
              <a:gd name="f16" fmla="*/ 0 1 f13"/>
              <a:gd name="f17" fmla="*/ 33020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4262755" h="330200">
                <a:moveTo>
                  <a:pt x="f2" y="f2"/>
                </a:moveTo>
                <a:lnTo>
                  <a:pt x="f3" y="f2"/>
                </a:lnTo>
                <a:lnTo>
                  <a:pt x="f3" y="f4"/>
                </a:lnTo>
                <a:lnTo>
                  <a:pt x="f2" y="f4"/>
                </a:lnTo>
                <a:lnTo>
                  <a:pt x="f2" y="f2"/>
                </a:lnTo>
                <a:close/>
              </a:path>
            </a:pathLst>
          </a:custGeom>
          <a:noFill/>
          <a:ln>
            <a:noFill/>
            <a:prstDash val="solid"/>
          </a:ln>
        </p:spPr>
        <p:txBody>
          <a:bodyPr vert="horz" wrap="square" lIns="90000" tIns="47160" rIns="90000" bIns="47160" anchor="b" anchorCtr="0" compatLnSpc="0">
            <a:noAutofit/>
          </a:bodyPr>
          <a:lstStyle/>
          <a:p>
            <a:pPr marL="0" marR="0" lvl="0" indent="0" algn="r" rtl="0" hangingPunct="1">
              <a:lnSpc>
                <a:spcPct val="93000"/>
              </a:lnSpc>
              <a:spcBef>
                <a:spcPts val="0"/>
              </a:spcBef>
              <a:spcAft>
                <a:spcPts val="0"/>
              </a:spcAft>
              <a:buNone/>
              <a:tabLst/>
            </a:pPr>
            <a:fld id="{86185043-FA38-4843-A695-27777315A79C}" type="slidenum">
              <a:t>6</a:t>
            </a:fld>
            <a:endParaRPr lang="es-ES" sz="1200" b="0" i="0" u="none" strike="noStrike" kern="1200" cap="none" spc="0" baseline="0">
              <a:ln>
                <a:noFill/>
              </a:ln>
              <a:solidFill>
                <a:srgbClr val="000000"/>
              </a:solidFill>
              <a:latin typeface="Times New Roman" pitchFamily="17"/>
              <a:ea typeface="Lucida Sans Unicode" pitchFamily="2"/>
              <a:cs typeface="DejaVu Sans" pitchFamily="2"/>
            </a:endParaRPr>
          </a:p>
        </p:txBody>
      </p:sp>
      <p:sp>
        <p:nvSpPr>
          <p:cNvPr id="5" name="CustomShape 4"/>
          <p:cNvSpPr/>
          <p:nvPr/>
        </p:nvSpPr>
        <p:spPr>
          <a:xfrm>
            <a:off x="1316520" y="3228840"/>
            <a:ext cx="7229519" cy="3051720"/>
          </a:xfrm>
          <a:custGeom>
            <a:avLst/>
            <a:gdLst>
              <a:gd name="f0" fmla="val w"/>
              <a:gd name="f1" fmla="val h"/>
              <a:gd name="f2" fmla="val 0"/>
              <a:gd name="f3" fmla="val 7229475"/>
              <a:gd name="f4" fmla="val 3051810"/>
              <a:gd name="f5" fmla="*/ f0 1 7229475"/>
              <a:gd name="f6" fmla="*/ f1 1 3051810"/>
              <a:gd name="f7" fmla="val f2"/>
              <a:gd name="f8" fmla="val f3"/>
              <a:gd name="f9" fmla="val f4"/>
              <a:gd name="f10" fmla="+- f9 0 f7"/>
              <a:gd name="f11" fmla="+- f8 0 f7"/>
              <a:gd name="f12" fmla="*/ f11 1 7229475"/>
              <a:gd name="f13" fmla="*/ f10 1 3051810"/>
              <a:gd name="f14" fmla="*/ 0 1 f12"/>
              <a:gd name="f15" fmla="*/ 7229475 1 f12"/>
              <a:gd name="f16" fmla="*/ 0 1 f13"/>
              <a:gd name="f17" fmla="*/ 305181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7229475" h="3051810">
                <a:moveTo>
                  <a:pt x="f2" y="f2"/>
                </a:moveTo>
                <a:lnTo>
                  <a:pt x="f3" y="f2"/>
                </a:lnTo>
                <a:lnTo>
                  <a:pt x="f3" y="f4"/>
                </a:lnTo>
                <a:lnTo>
                  <a:pt x="f2" y="f4"/>
                </a:lnTo>
                <a:lnTo>
                  <a:pt x="f2" y="f2"/>
                </a:lnTo>
                <a:close/>
              </a:path>
            </a:pathLst>
          </a:custGeom>
          <a:noFill/>
          <a:ln>
            <a:noFill/>
            <a:prstDash val="solid"/>
          </a:ln>
        </p:spPr>
        <p:txBody>
          <a:bodyPr vert="horz" wrap="square" lIns="90000" tIns="45000" rIns="90000" bIns="4500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6" name="CustomShape 5"/>
          <p:cNvSpPr/>
          <p:nvPr/>
        </p:nvSpPr>
        <p:spPr>
          <a:xfrm>
            <a:off x="1316520" y="3228840"/>
            <a:ext cx="7220520" cy="3046680"/>
          </a:xfrm>
          <a:custGeom>
            <a:avLst/>
            <a:gdLst>
              <a:gd name="f0" fmla="val w"/>
              <a:gd name="f1" fmla="val h"/>
              <a:gd name="f2" fmla="val 0"/>
              <a:gd name="f3" fmla="val 7220585"/>
              <a:gd name="f4" fmla="val 3046730"/>
              <a:gd name="f5" fmla="*/ f0 1 7220585"/>
              <a:gd name="f6" fmla="*/ f1 1 3046730"/>
              <a:gd name="f7" fmla="val f2"/>
              <a:gd name="f8" fmla="val f3"/>
              <a:gd name="f9" fmla="val f4"/>
              <a:gd name="f10" fmla="+- f9 0 f7"/>
              <a:gd name="f11" fmla="+- f8 0 f7"/>
              <a:gd name="f12" fmla="*/ f11 1 7220585"/>
              <a:gd name="f13" fmla="*/ f10 1 3046730"/>
              <a:gd name="f14" fmla="*/ 0 1 f12"/>
              <a:gd name="f15" fmla="*/ 7220585 1 f12"/>
              <a:gd name="f16" fmla="*/ 0 1 f13"/>
              <a:gd name="f17" fmla="*/ 304673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7220585" h="3046730">
                <a:moveTo>
                  <a:pt x="f2" y="f2"/>
                </a:moveTo>
                <a:lnTo>
                  <a:pt x="f3" y="f2"/>
                </a:lnTo>
                <a:lnTo>
                  <a:pt x="f3" y="f4"/>
                </a:lnTo>
                <a:lnTo>
                  <a:pt x="f2" y="f4"/>
                </a:lnTo>
                <a:lnTo>
                  <a:pt x="f2" y="f2"/>
                </a:lnTo>
                <a:close/>
              </a:path>
            </a:pathLst>
          </a:custGeom>
          <a:noFill/>
          <a:ln>
            <a:noFill/>
            <a:prstDash val="solid"/>
          </a:ln>
        </p:spPr>
        <p:txBody>
          <a:bodyPr vert="horz" wrap="square" lIns="0" tIns="0" rIns="0" bIns="0" anchor="t" anchorCtr="0" compatLnSpc="0">
            <a:noAutofit/>
          </a:bodyPr>
          <a:lstStyle/>
          <a:p>
            <a:pPr marL="204480" marR="0" lvl="0" indent="-20052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Para hacer una estimación fiable de los porcentajes volumétricos de los minerales, hay que pensar en los errores que se pueden cometer y tratar de estimarlos y controlarlos. Los más importantes son:</a:t>
            </a:r>
          </a:p>
          <a:p>
            <a:pPr marL="203040" marR="0" lvl="0" indent="-200520" algn="l" rtl="0" hangingPunct="1">
              <a:lnSpc>
                <a:spcPct val="100000"/>
              </a:lnSpc>
              <a:spcBef>
                <a:spcPts val="0"/>
              </a:spcBef>
              <a:spcAft>
                <a:spcPts val="0"/>
              </a:spcAft>
              <a:buSzPct val="45000"/>
              <a:buFont typeface="Wingdings"/>
              <a:buChar char=""/>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error de desmuestre</a:t>
            </a:r>
          </a:p>
          <a:p>
            <a:pPr marL="203040" marR="0" lvl="0" indent="-200520" algn="l" rtl="0" hangingPunct="1">
              <a:lnSpc>
                <a:spcPct val="100000"/>
              </a:lnSpc>
              <a:spcBef>
                <a:spcPts val="0"/>
              </a:spcBef>
              <a:spcAft>
                <a:spcPts val="0"/>
              </a:spcAft>
              <a:buSzPct val="45000"/>
              <a:buFont typeface="Wingdings"/>
              <a:buChar char=""/>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error de contaje</a:t>
            </a:r>
          </a:p>
          <a:p>
            <a:pPr marL="0" marR="0" lvl="0" indent="0" algn="l" rtl="0" hangingPunct="1">
              <a:lnSpc>
                <a:spcPct val="100000"/>
              </a:lnSpc>
              <a:spcBef>
                <a:spcPts val="0"/>
              </a:spcBef>
              <a:spcAft>
                <a:spcPts val="0"/>
              </a:spcAft>
              <a:buNone/>
              <a:tabLst/>
            </a:pPr>
            <a:r>
              <a:rPr lang="es-ES" sz="900" b="1" i="0" u="none" strike="noStrike" kern="1200" cap="none" spc="0" baseline="0">
                <a:ln>
                  <a:noFill/>
                </a:ln>
                <a:solidFill>
                  <a:srgbClr val="000000"/>
                </a:solidFill>
                <a:latin typeface="DejaVu Serif" pitchFamily="17"/>
                <a:ea typeface="Microsoft YaHei" pitchFamily="2"/>
                <a:cs typeface="DejaVu Sans" pitchFamily="2"/>
              </a:rPr>
              <a:t> </a:t>
            </a:r>
          </a:p>
          <a:p>
            <a:pPr marL="0" marR="0" lvl="0" indent="0" algn="l" rtl="0" hangingPunct="1">
              <a:lnSpc>
                <a:spcPct val="100000"/>
              </a:lnSpc>
              <a:spcBef>
                <a:spcPts val="0"/>
              </a:spcBef>
              <a:spcAft>
                <a:spcPts val="0"/>
              </a:spcAft>
              <a:buNone/>
              <a:tabLst/>
            </a:pPr>
            <a:r>
              <a:rPr lang="es-ES" sz="900" b="1" i="0" u="none" strike="noStrike" kern="1200" cap="none" spc="0" baseline="0">
                <a:ln>
                  <a:noFill/>
                </a:ln>
                <a:solidFill>
                  <a:srgbClr val="000000"/>
                </a:solidFill>
                <a:latin typeface="DejaVu Serif" pitchFamily="17"/>
                <a:ea typeface="Microsoft YaHei" pitchFamily="2"/>
                <a:cs typeface="DejaVu Sans" pitchFamily="2"/>
              </a:rPr>
              <a:t>Error de desmuestre</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Si no utilizamos secciones representativas del material rocoso estaremos introduciendo un error, un sesgo que hará que el resultado que obtengamos no sea el real.</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En esta imagen de una loseta pulida de un granito hemos dibujado 2 rectángulos de la dimensión que tienen típicamente las láminas delgadas. Es evidente que los resultados que obtendremos en una lámina hecha en la zona superior izquierda serán muy diferentes de los de la lámina hecha en la otra zona marcada. Veremos después como controlar este error de desmuestre.</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 </a:t>
            </a:r>
          </a:p>
          <a:p>
            <a:pPr marL="0" marR="0" lvl="0" indent="0" algn="l" rtl="0" hangingPunct="1">
              <a:lnSpc>
                <a:spcPct val="100000"/>
              </a:lnSpc>
              <a:spcBef>
                <a:spcPts val="0"/>
              </a:spcBef>
              <a:spcAft>
                <a:spcPts val="0"/>
              </a:spcAft>
              <a:buNone/>
              <a:tabLst/>
            </a:pPr>
            <a:r>
              <a:rPr lang="es-ES" sz="900" b="1" i="0" u="none" strike="noStrike" kern="1200" cap="none" spc="0" baseline="0">
                <a:ln>
                  <a:noFill/>
                </a:ln>
                <a:solidFill>
                  <a:srgbClr val="000000"/>
                </a:solidFill>
                <a:latin typeface="DejaVu Serif" pitchFamily="17"/>
                <a:ea typeface="Microsoft YaHei" pitchFamily="2"/>
                <a:cs typeface="DejaVu Sans" pitchFamily="2"/>
              </a:rPr>
              <a:t>Error de contaje</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Es función del número de puntos que contamos. También está claro que obtendremos datos más próximos al valor real si contamos más puntos (imagen superior) que menos puntos (imagen inferior). Más adelante veremos como estimar este error de contaje.</a:t>
            </a:r>
          </a:p>
        </p:txBody>
      </p:sp>
      <p:sp>
        <p:nvSpPr>
          <p:cNvPr id="7" name="PlaceHolder 6"/>
          <p:cNvSpPr txBox="1">
            <a:spLocks noGrp="1"/>
          </p:cNvSpPr>
          <p:nvPr>
            <p:ph type="body" sz="quarter" idx="1"/>
          </p:nvPr>
        </p:nvSpPr>
        <p:spPr>
          <a:xfrm>
            <a:off x="1316520" y="3228840"/>
            <a:ext cx="7162920" cy="3017520"/>
          </a:xfrm>
        </p:spPr>
        <p:txBody>
          <a:bodyPr/>
          <a:lstStyle/>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Para hacer una estimación fiable de los porcentajes volumétricos de los minerales, hay que pensar en los errores que se pueden cometer y tratar de estimarlos y controlarlos. Los más importantes son:</a:t>
            </a:r>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endParaRPr lang="ar-SA" b="0" i="0" u="none" strike="noStrike" dirty="0" smtClean="0">
              <a:solidFill>
                <a:srgbClr val="000000"/>
              </a:solidFill>
              <a:effectLst/>
            </a:endParaRPr>
          </a:p>
          <a:p>
            <a:pPr marL="800100" lvl="1" indent="-342900" rtl="0">
              <a:buFont typeface="Arial" panose="020B0604020202020204" pitchFamily="34" charset="0"/>
              <a:buChar char="•"/>
            </a:pPr>
            <a:r>
              <a:rPr lang="ar-SA" sz="12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error de desmuestre </a:t>
            </a:r>
            <a:r>
              <a:rPr lang="es-ES" sz="12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(o de muestreo)</a:t>
            </a:r>
          </a:p>
          <a:p>
            <a:pPr marL="800100" lvl="1" indent="-342900" rtl="0">
              <a:buFont typeface="Arial" panose="020B0604020202020204" pitchFamily="34" charset="0"/>
              <a:buChar char="•"/>
            </a:pPr>
            <a:r>
              <a:rPr lang="ar-SA" sz="12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error de contaje</a:t>
            </a:r>
            <a:endParaRPr lang="ar-SA" u="none" strike="noStrike" dirty="0" smtClean="0">
              <a:solidFill>
                <a:srgbClr val="000000"/>
              </a:solidFill>
              <a:effectLst/>
            </a:endParaRPr>
          </a:p>
          <a:p>
            <a:pPr rtl="0"/>
            <a:endParaRPr lang="es-ES" sz="2000" b="1"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1"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Error de desmuestre</a:t>
            </a:r>
            <a:endParaRPr lang="ar-SA" i="0" u="none" strike="noStrike" dirty="0" smtClean="0">
              <a:solidFill>
                <a:srgbClr val="000000"/>
              </a:solidFill>
              <a:effectLst/>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Si no utilizamos una superficie representativa del material rocoso estaremos introduciendo un error, un sesgo que hará que el resultado que obtengamos no sea el real.</a:t>
            </a:r>
            <a:endParaRPr lang="ar-SA" b="0" i="0" u="none" strike="noStrike" dirty="0" smtClean="0">
              <a:solidFill>
                <a:srgbClr val="000000"/>
              </a:solidFill>
              <a:effectLst/>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En la imagen de la izquierda de una loseta pulida de un granito hemos dibujado 2 rectángulos de la dimensión que tienen típicamente las láminas delgadas. Es evidente que los resultados que obtendremos en una lámina hecha en la zona superior izquierda serán muy diferentes de los de la lámina hecha en la otra zona marcada. Veremos después como controlar este error de desmuestre.</a:t>
            </a:r>
            <a:endParaRPr lang="ar-SA" b="0" i="0" u="none" strike="noStrike" dirty="0" smtClean="0">
              <a:solidFill>
                <a:srgbClr val="000000"/>
              </a:solidFill>
              <a:effectLst/>
            </a:endParaRPr>
          </a:p>
          <a:p>
            <a:pPr rtl="0"/>
            <a:endParaRPr lang="es-ES" sz="2000" b="1"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1"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Error de contaje</a:t>
            </a:r>
            <a:endParaRPr lang="ar-SA" i="0" u="none" strike="noStrike" dirty="0" smtClean="0">
              <a:solidFill>
                <a:srgbClr val="000000"/>
              </a:solidFill>
              <a:effectLst/>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Es función del número de puntos que contamos. También está claro que obtendremos datos más próximos al valor real si contamos más puntos (imagen superior derecha) que menos puntos (imagen inferior derecha). Más adelante veremos como estimar este error de contaje.</a:t>
            </a:r>
            <a:endParaRPr lang="ar-SA" b="0" i="0" u="none" strike="noStrike" dirty="0" smtClean="0">
              <a:solidFill>
                <a:srgbClr val="000000"/>
              </a:solidFill>
              <a:effectLst/>
            </a:endParaRPr>
          </a:p>
          <a:p>
            <a:pPr lvl="0"/>
            <a:endParaRPr lang="es-E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laceHolder 2"/>
          <p:cNvSpPr txBox="1">
            <a:spLocks noGrp="1"/>
          </p:cNvSpPr>
          <p:nvPr>
            <p:ph type="hdr" sz="quarter"/>
          </p:nvPr>
        </p:nvSpPr>
        <p:spPr>
          <a:ln/>
        </p:spPr>
        <p:txBody>
          <a:bodyPr wrap="square" lIns="0" tIns="0" rIns="0" bIns="0" anchor="t" anchorCtr="0">
            <a:noAutofit/>
          </a:bodyPr>
          <a:lstStyle/>
          <a:p>
            <a:pPr lvl="0"/>
            <a:r>
              <a:rPr lang="es-ES"/>
              <a:t>&lt;encabezamiento&gt;</a:t>
            </a:r>
          </a:p>
        </p:txBody>
      </p:sp>
      <p:sp>
        <p:nvSpPr>
          <p:cNvPr id="9" name="PlaceHolder 3"/>
          <p:cNvSpPr txBox="1">
            <a:spLocks noGrp="1"/>
          </p:cNvSpPr>
          <p:nvPr>
            <p:ph type="dt" idx="1"/>
          </p:nvPr>
        </p:nvSpPr>
        <p:spPr>
          <a:ln/>
        </p:spPr>
        <p:txBody>
          <a:bodyPr wrap="square" lIns="0" tIns="0" rIns="0" bIns="0" anchor="t" anchorCtr="0">
            <a:noAutofit/>
          </a:bodyPr>
          <a:lstStyle/>
          <a:p>
            <a:pPr lvl="0"/>
            <a:r>
              <a:rPr lang="es-ES"/>
              <a:t>&lt;fecha/hora&gt;</a:t>
            </a:r>
          </a:p>
        </p:txBody>
      </p:sp>
      <p:sp>
        <p:nvSpPr>
          <p:cNvPr id="10" name="PlaceHolder 4"/>
          <p:cNvSpPr txBox="1">
            <a:spLocks noGrp="1"/>
          </p:cNvSpPr>
          <p:nvPr>
            <p:ph type="ftr" sz="quarter" idx="4"/>
          </p:nvPr>
        </p:nvSpPr>
        <p:spPr>
          <a:ln/>
        </p:spPr>
        <p:txBody>
          <a:bodyPr wrap="square" lIns="0" tIns="0" rIns="0" bIns="0" anchor="b" anchorCtr="0">
            <a:noAutofit/>
          </a:bodyPr>
          <a:lstStyle/>
          <a:p>
            <a:pPr lvl="0"/>
            <a:r>
              <a:rPr lang="es-ES"/>
              <a:t>&lt;pie de página&gt;</a:t>
            </a:r>
          </a:p>
        </p:txBody>
      </p:sp>
      <p:sp>
        <p:nvSpPr>
          <p:cNvPr id="11" name="PlaceHolder 5"/>
          <p:cNvSpPr txBox="1">
            <a:spLocks noGrp="1"/>
          </p:cNvSpPr>
          <p:nvPr>
            <p:ph type="sldNum" sz="quarter" idx="5"/>
          </p:nvPr>
        </p:nvSpPr>
        <p:spPr>
          <a:ln/>
        </p:spPr>
        <p:txBody>
          <a:bodyPr wrap="square" lIns="0" tIns="0" rIns="0" bIns="0" anchor="b" anchorCtr="0">
            <a:noAutofit/>
          </a:bodyPr>
          <a:lstStyle/>
          <a:p>
            <a:pPr lvl="0"/>
            <a:fld id="{A2E26CCC-0847-460E-8807-9602FC51A451}" type="slidenum">
              <a:t>7</a:t>
            </a:fld>
            <a:endParaRPr lang="es-ES"/>
          </a:p>
        </p:txBody>
      </p:sp>
      <p:sp>
        <p:nvSpPr>
          <p:cNvPr id="2" name="CustomShape 1"/>
          <p:cNvSpPr/>
          <p:nvPr/>
        </p:nvSpPr>
        <p:spPr>
          <a:xfrm>
            <a:off x="5595480" y="6458040"/>
            <a:ext cx="4257720" cy="327600"/>
          </a:xfrm>
          <a:custGeom>
            <a:avLst/>
            <a:gdLst>
              <a:gd name="f0" fmla="val w"/>
              <a:gd name="f1" fmla="val h"/>
              <a:gd name="f2" fmla="val 0"/>
              <a:gd name="f3" fmla="val 4257675"/>
              <a:gd name="f4" fmla="val 327660"/>
              <a:gd name="f5" fmla="*/ f0 1 4257675"/>
              <a:gd name="f6" fmla="*/ f1 1 327660"/>
              <a:gd name="f7" fmla="val f2"/>
              <a:gd name="f8" fmla="val f3"/>
              <a:gd name="f9" fmla="val f4"/>
              <a:gd name="f10" fmla="+- f9 0 f7"/>
              <a:gd name="f11" fmla="+- f8 0 f7"/>
              <a:gd name="f12" fmla="*/ f11 1 4257675"/>
              <a:gd name="f13" fmla="*/ f10 1 327660"/>
              <a:gd name="f14" fmla="*/ 0 1 f12"/>
              <a:gd name="f15" fmla="*/ 4257675 1 f12"/>
              <a:gd name="f16" fmla="*/ 0 1 f13"/>
              <a:gd name="f17" fmla="*/ 32766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4257675" h="327660">
                <a:moveTo>
                  <a:pt x="f2" y="f2"/>
                </a:moveTo>
                <a:lnTo>
                  <a:pt x="f3" y="f2"/>
                </a:lnTo>
                <a:lnTo>
                  <a:pt x="f3" y="f4"/>
                </a:lnTo>
                <a:lnTo>
                  <a:pt x="f2" y="f4"/>
                </a:lnTo>
                <a:lnTo>
                  <a:pt x="f2" y="f2"/>
                </a:lnTo>
                <a:close/>
              </a:path>
            </a:pathLst>
          </a:custGeom>
          <a:noFill/>
          <a:ln>
            <a:noFill/>
            <a:prstDash val="solid"/>
          </a:ln>
        </p:spPr>
        <p:txBody>
          <a:bodyPr vert="horz" wrap="square" lIns="90000" tIns="47160" rIns="90000" bIns="47160" anchor="b" anchorCtr="0" compatLnSpc="0">
            <a:noAutofit/>
          </a:bodyPr>
          <a:lstStyle/>
          <a:p>
            <a:pPr marL="0" marR="0" lvl="0" indent="0" algn="r" rtl="0" hangingPunct="1">
              <a:lnSpc>
                <a:spcPct val="93000"/>
              </a:lnSpc>
              <a:spcBef>
                <a:spcPts val="0"/>
              </a:spcBef>
              <a:spcAft>
                <a:spcPts val="0"/>
              </a:spcAft>
              <a:buNone/>
              <a:tabLst/>
            </a:pPr>
            <a:fld id="{80D0B9D4-23A0-466A-8B1C-3D4206354C14}" type="slidenum">
              <a:t>7</a:t>
            </a:fld>
            <a:endParaRPr lang="es-ES" sz="1200" b="0" i="0" u="none" strike="noStrike" kern="1200" cap="none" spc="0" baseline="0">
              <a:ln>
                <a:noFill/>
              </a:ln>
              <a:solidFill>
                <a:srgbClr val="000000"/>
              </a:solidFill>
              <a:latin typeface="Times New Roman" pitchFamily="17"/>
              <a:ea typeface="Lucida Sans Unicode" pitchFamily="2"/>
              <a:cs typeface="DejaVu Sans" pitchFamily="2"/>
            </a:endParaRPr>
          </a:p>
        </p:txBody>
      </p:sp>
      <p:sp>
        <p:nvSpPr>
          <p:cNvPr id="3" name="CustomShape 2"/>
          <p:cNvSpPr/>
          <p:nvPr/>
        </p:nvSpPr>
        <p:spPr>
          <a:xfrm>
            <a:off x="5595480" y="6458040"/>
            <a:ext cx="4260240" cy="329040"/>
          </a:xfrm>
          <a:custGeom>
            <a:avLst/>
            <a:gdLst>
              <a:gd name="f0" fmla="val w"/>
              <a:gd name="f1" fmla="val h"/>
              <a:gd name="f2" fmla="val 0"/>
              <a:gd name="f3" fmla="val 4260215"/>
              <a:gd name="f4" fmla="val 328930"/>
              <a:gd name="f5" fmla="*/ f0 1 4260215"/>
              <a:gd name="f6" fmla="*/ f1 1 328930"/>
              <a:gd name="f7" fmla="val f2"/>
              <a:gd name="f8" fmla="val f3"/>
              <a:gd name="f9" fmla="val f4"/>
              <a:gd name="f10" fmla="+- f9 0 f7"/>
              <a:gd name="f11" fmla="+- f8 0 f7"/>
              <a:gd name="f12" fmla="*/ f11 1 4260215"/>
              <a:gd name="f13" fmla="*/ f10 1 328930"/>
              <a:gd name="f14" fmla="*/ 0 1 f12"/>
              <a:gd name="f15" fmla="*/ 4260215 1 f12"/>
              <a:gd name="f16" fmla="*/ 0 1 f13"/>
              <a:gd name="f17" fmla="*/ 32893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4260215" h="328930">
                <a:moveTo>
                  <a:pt x="f2" y="f2"/>
                </a:moveTo>
                <a:lnTo>
                  <a:pt x="f3" y="f2"/>
                </a:lnTo>
                <a:lnTo>
                  <a:pt x="f3" y="f4"/>
                </a:lnTo>
                <a:lnTo>
                  <a:pt x="f2" y="f4"/>
                </a:lnTo>
                <a:lnTo>
                  <a:pt x="f2" y="f2"/>
                </a:lnTo>
                <a:close/>
              </a:path>
            </a:pathLst>
          </a:custGeom>
          <a:noFill/>
          <a:ln>
            <a:noFill/>
            <a:prstDash val="solid"/>
          </a:ln>
        </p:spPr>
        <p:txBody>
          <a:bodyPr vert="horz" wrap="square" lIns="90000" tIns="47160" rIns="90000" bIns="47160" anchor="b" anchorCtr="0" compatLnSpc="0">
            <a:noAutofit/>
          </a:bodyPr>
          <a:lstStyle/>
          <a:p>
            <a:pPr marL="0" marR="0" lvl="0" indent="0" algn="r" rtl="0" hangingPunct="1">
              <a:lnSpc>
                <a:spcPct val="93000"/>
              </a:lnSpc>
              <a:spcBef>
                <a:spcPts val="0"/>
              </a:spcBef>
              <a:spcAft>
                <a:spcPts val="0"/>
              </a:spcAft>
              <a:buNone/>
              <a:tabLst/>
            </a:pPr>
            <a:fld id="{73CA7134-6A8C-4FD8-A781-37E3C65914D5}" type="slidenum">
              <a:t>7</a:t>
            </a:fld>
            <a:endParaRPr lang="es-ES" sz="1200" b="0" i="0" u="none" strike="noStrike" kern="1200" cap="none" spc="0" baseline="0">
              <a:ln>
                <a:noFill/>
              </a:ln>
              <a:solidFill>
                <a:srgbClr val="000000"/>
              </a:solidFill>
              <a:latin typeface="Times New Roman" pitchFamily="17"/>
              <a:ea typeface="Lucida Sans Unicode" pitchFamily="2"/>
              <a:cs typeface="DejaVu Sans" pitchFamily="2"/>
            </a:endParaRPr>
          </a:p>
        </p:txBody>
      </p:sp>
      <p:sp>
        <p:nvSpPr>
          <p:cNvPr id="4" name="CustomShape 3"/>
          <p:cNvSpPr/>
          <p:nvPr/>
        </p:nvSpPr>
        <p:spPr>
          <a:xfrm>
            <a:off x="5595480" y="6458040"/>
            <a:ext cx="4262760" cy="330120"/>
          </a:xfrm>
          <a:custGeom>
            <a:avLst/>
            <a:gdLst>
              <a:gd name="f0" fmla="val w"/>
              <a:gd name="f1" fmla="val h"/>
              <a:gd name="f2" fmla="val 0"/>
              <a:gd name="f3" fmla="val 4262755"/>
              <a:gd name="f4" fmla="val 330200"/>
              <a:gd name="f5" fmla="*/ f0 1 4262755"/>
              <a:gd name="f6" fmla="*/ f1 1 330200"/>
              <a:gd name="f7" fmla="val f2"/>
              <a:gd name="f8" fmla="val f3"/>
              <a:gd name="f9" fmla="val f4"/>
              <a:gd name="f10" fmla="+- f9 0 f7"/>
              <a:gd name="f11" fmla="+- f8 0 f7"/>
              <a:gd name="f12" fmla="*/ f11 1 4262755"/>
              <a:gd name="f13" fmla="*/ f10 1 330200"/>
              <a:gd name="f14" fmla="*/ 0 1 f12"/>
              <a:gd name="f15" fmla="*/ 4262755 1 f12"/>
              <a:gd name="f16" fmla="*/ 0 1 f13"/>
              <a:gd name="f17" fmla="*/ 33020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4262755" h="330200">
                <a:moveTo>
                  <a:pt x="f2" y="f2"/>
                </a:moveTo>
                <a:lnTo>
                  <a:pt x="f3" y="f2"/>
                </a:lnTo>
                <a:lnTo>
                  <a:pt x="f3" y="f4"/>
                </a:lnTo>
                <a:lnTo>
                  <a:pt x="f2" y="f4"/>
                </a:lnTo>
                <a:lnTo>
                  <a:pt x="f2" y="f2"/>
                </a:lnTo>
                <a:close/>
              </a:path>
            </a:pathLst>
          </a:custGeom>
          <a:noFill/>
          <a:ln>
            <a:noFill/>
            <a:prstDash val="solid"/>
          </a:ln>
        </p:spPr>
        <p:txBody>
          <a:bodyPr vert="horz" wrap="square" lIns="90000" tIns="47160" rIns="90000" bIns="47160" anchor="b" anchorCtr="0" compatLnSpc="0">
            <a:noAutofit/>
          </a:bodyPr>
          <a:lstStyle/>
          <a:p>
            <a:pPr marL="0" marR="0" lvl="0" indent="0" algn="r" rtl="0" hangingPunct="1">
              <a:lnSpc>
                <a:spcPct val="93000"/>
              </a:lnSpc>
              <a:spcBef>
                <a:spcPts val="0"/>
              </a:spcBef>
              <a:spcAft>
                <a:spcPts val="0"/>
              </a:spcAft>
              <a:buNone/>
              <a:tabLst/>
            </a:pPr>
            <a:fld id="{2E19090E-59A6-41CE-90B3-0BF7B55206CB}" type="slidenum">
              <a:t>7</a:t>
            </a:fld>
            <a:endParaRPr lang="es-ES" sz="1200" b="0" i="0" u="none" strike="noStrike" kern="1200" cap="none" spc="0" baseline="0">
              <a:ln>
                <a:noFill/>
              </a:ln>
              <a:solidFill>
                <a:srgbClr val="000000"/>
              </a:solidFill>
              <a:latin typeface="Times New Roman" pitchFamily="17"/>
              <a:ea typeface="Lucida Sans Unicode" pitchFamily="2"/>
              <a:cs typeface="DejaVu Sans" pitchFamily="2"/>
            </a:endParaRPr>
          </a:p>
        </p:txBody>
      </p:sp>
      <p:sp>
        <p:nvSpPr>
          <p:cNvPr id="5" name="CustomShape 4"/>
          <p:cNvSpPr/>
          <p:nvPr/>
        </p:nvSpPr>
        <p:spPr>
          <a:xfrm>
            <a:off x="1316520" y="3228840"/>
            <a:ext cx="7236360" cy="3054960"/>
          </a:xfrm>
          <a:custGeom>
            <a:avLst/>
            <a:gdLst>
              <a:gd name="f0" fmla="val w"/>
              <a:gd name="f1" fmla="val h"/>
              <a:gd name="f2" fmla="val 0"/>
              <a:gd name="f3" fmla="val 7236460"/>
              <a:gd name="f4" fmla="val 3054985"/>
              <a:gd name="f5" fmla="*/ f0 1 7236460"/>
              <a:gd name="f6" fmla="*/ f1 1 3054985"/>
              <a:gd name="f7" fmla="val f2"/>
              <a:gd name="f8" fmla="val f3"/>
              <a:gd name="f9" fmla="val f4"/>
              <a:gd name="f10" fmla="+- f9 0 f7"/>
              <a:gd name="f11" fmla="+- f8 0 f7"/>
              <a:gd name="f12" fmla="*/ f11 1 7236460"/>
              <a:gd name="f13" fmla="*/ f10 1 3054985"/>
              <a:gd name="f14" fmla="*/ 0 1 f12"/>
              <a:gd name="f15" fmla="*/ 7236460 1 f12"/>
              <a:gd name="f16" fmla="*/ 0 1 f13"/>
              <a:gd name="f17" fmla="*/ 305498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7236460" h="3054985">
                <a:moveTo>
                  <a:pt x="f2" y="f2"/>
                </a:moveTo>
                <a:lnTo>
                  <a:pt x="f3" y="f2"/>
                </a:lnTo>
                <a:lnTo>
                  <a:pt x="f3" y="f4"/>
                </a:lnTo>
                <a:lnTo>
                  <a:pt x="f2" y="f4"/>
                </a:lnTo>
                <a:lnTo>
                  <a:pt x="f2" y="f2"/>
                </a:lnTo>
                <a:close/>
              </a:path>
            </a:pathLst>
          </a:custGeom>
          <a:noFill/>
          <a:ln>
            <a:noFill/>
            <a:prstDash val="solid"/>
          </a:ln>
        </p:spPr>
        <p:txBody>
          <a:bodyPr vert="horz" wrap="square" lIns="90000" tIns="45000" rIns="90000" bIns="4500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6" name="CustomShape 5"/>
          <p:cNvSpPr/>
          <p:nvPr/>
        </p:nvSpPr>
        <p:spPr>
          <a:xfrm>
            <a:off x="1348920" y="3228840"/>
            <a:ext cx="7219440" cy="3046680"/>
          </a:xfrm>
          <a:custGeom>
            <a:avLst/>
            <a:gdLst>
              <a:gd name="f0" fmla="val w"/>
              <a:gd name="f1" fmla="val h"/>
              <a:gd name="f2" fmla="val 0"/>
              <a:gd name="f3" fmla="val 7219315"/>
              <a:gd name="f4" fmla="val 3046730"/>
              <a:gd name="f5" fmla="*/ f0 1 7219315"/>
              <a:gd name="f6" fmla="*/ f1 1 3046730"/>
              <a:gd name="f7" fmla="val f2"/>
              <a:gd name="f8" fmla="val f3"/>
              <a:gd name="f9" fmla="val f4"/>
              <a:gd name="f10" fmla="+- f9 0 f7"/>
              <a:gd name="f11" fmla="+- f8 0 f7"/>
              <a:gd name="f12" fmla="*/ f11 1 7219315"/>
              <a:gd name="f13" fmla="*/ f10 1 3046730"/>
              <a:gd name="f14" fmla="*/ 0 1 f12"/>
              <a:gd name="f15" fmla="*/ 7219315 1 f12"/>
              <a:gd name="f16" fmla="*/ 0 1 f13"/>
              <a:gd name="f17" fmla="*/ 304673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7219315" h="3046730">
                <a:moveTo>
                  <a:pt x="f2" y="f2"/>
                </a:moveTo>
                <a:lnTo>
                  <a:pt x="f3" y="f2"/>
                </a:lnTo>
                <a:lnTo>
                  <a:pt x="f3" y="f4"/>
                </a:lnTo>
                <a:lnTo>
                  <a:pt x="f2" y="f4"/>
                </a:lnTo>
                <a:lnTo>
                  <a:pt x="f2" y="f2"/>
                </a:lnTo>
                <a:close/>
              </a:path>
            </a:pathLst>
          </a:custGeom>
          <a:noFill/>
          <a:ln>
            <a:noFill/>
            <a:prstDash val="solid"/>
          </a:ln>
        </p:spPr>
        <p:txBody>
          <a:bodyPr vert="horz" wrap="square" lIns="0" tIns="0" rIns="0" bIns="0" anchor="t" anchorCtr="0" compatLnSpc="0">
            <a:noAutofit/>
          </a:bodyPr>
          <a:lstStyle/>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Hay procedimientos precisos para estimar el error de desmuestre. Nosotros seguiremos una especie de atajo y vamos a determinar con cuanta superficie deberíamos trabajar para tener un error de desmuestre asumible: en vez de calcular el error vamos a usar la gráfica que vemos en la diapositiva, que nos indica esa superficie mínima, o sea el n.º de imágenes.</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En el eje de las “y” situaremos el </a:t>
            </a:r>
            <a:r>
              <a:rPr lang="es-ES" sz="900" b="1" i="0" u="none" strike="noStrike" kern="1200" cap="none" spc="0" baseline="0">
                <a:ln>
                  <a:noFill/>
                </a:ln>
                <a:solidFill>
                  <a:srgbClr val="000000"/>
                </a:solidFill>
                <a:latin typeface="DejaVu Serif" pitchFamily="17"/>
                <a:ea typeface="Microsoft YaHei" pitchFamily="2"/>
                <a:cs typeface="DejaVu Sans" pitchFamily="2"/>
              </a:rPr>
              <a:t>índice de Chayes</a:t>
            </a:r>
            <a:r>
              <a:rPr lang="es-ES" sz="900" b="0" i="0" u="none" strike="noStrike" kern="1200" cap="none" spc="0" baseline="0">
                <a:ln>
                  <a:noFill/>
                </a:ln>
                <a:solidFill>
                  <a:srgbClr val="000000"/>
                </a:solidFill>
                <a:latin typeface="DejaVu Serif" pitchFamily="17"/>
                <a:ea typeface="Microsoft YaHei" pitchFamily="2"/>
                <a:cs typeface="DejaVu Sans" pitchFamily="2"/>
              </a:rPr>
              <a:t> de la roca (</a:t>
            </a:r>
            <a:r>
              <a:rPr lang="es-ES" sz="900" b="1" i="0" u="none" strike="noStrike" kern="1200" cap="none" spc="0" baseline="0">
                <a:ln>
                  <a:noFill/>
                </a:ln>
                <a:solidFill>
                  <a:srgbClr val="000000"/>
                </a:solidFill>
                <a:latin typeface="DejaVu Serif" pitchFamily="17"/>
                <a:ea typeface="Microsoft YaHei" pitchFamily="2"/>
                <a:cs typeface="DejaVu Sans" pitchFamily="2"/>
              </a:rPr>
              <a:t>IC</a:t>
            </a:r>
            <a:r>
              <a:rPr lang="es-ES" sz="900" b="0" i="0" u="none" strike="noStrike" kern="1200" cap="none" spc="0" baseline="0">
                <a:ln>
                  <a:noFill/>
                </a:ln>
                <a:solidFill>
                  <a:srgbClr val="000000"/>
                </a:solidFill>
                <a:latin typeface="DejaVu Serif" pitchFamily="17"/>
                <a:ea typeface="Microsoft YaHei" pitchFamily="2"/>
                <a:cs typeface="DejaVu Sans" pitchFamily="2"/>
              </a:rPr>
              <a:t>). El IC es el número de cristales que intersecta una línea de 40 mm de longitud. Si la línea de la imagen del ejemplo mide 40 mm, el IC sería 7. Vemos que el IC es una medida inversa del tamaño de grano de la roca: a mayor IC menor tamaño de grano, y viceversa. Veremos enseguida como determinarlo.</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En el eje de las “x” aparece el tamaño de la superficie de la lámina delgada en mm²: desde 960 hasta 160 mm².</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El espacio de la gráfica está atravesado por líneas inclinadas que separan campos que indican el número de láminas delgadas que tenemos que medir según el IC de la roca y la superficie de la lámina delgada con la que trabajamos. Por ejemplo, si estamos usando láminas delgadas de 625 mm² y el IC de nuestra roca es 60, la gráfica nos indica que necesitaremos 3 láminas delgadas. Podemos ver que cuanto mayor sea el tamaño de grano (menor IC), más láminas delgadas necesitaremos.   </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 </a:t>
            </a:r>
          </a:p>
        </p:txBody>
      </p:sp>
      <p:sp>
        <p:nvSpPr>
          <p:cNvPr id="7" name="PlaceHolder 6"/>
          <p:cNvSpPr txBox="1">
            <a:spLocks noGrp="1"/>
          </p:cNvSpPr>
          <p:nvPr>
            <p:ph type="body" sz="quarter" idx="1"/>
          </p:nvPr>
        </p:nvSpPr>
        <p:spPr>
          <a:xfrm>
            <a:off x="1316520" y="3228840"/>
            <a:ext cx="7162920" cy="3017520"/>
          </a:xfrm>
        </p:spPr>
        <p:txBody>
          <a:bodyPr/>
          <a:lstStyle/>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Hay procedimientos precisos para estimar el error de desmuestre. Nosotros seguiremos una especie de atajo y vamos a determinar con cuanta superficie deberíamos trabajar para tener un error de desmuestre asumible para los minerales esenciales: en vez de calcular el error vamos a usar la gráfica que vemos a la derecha de la diapositiva, que nos indica esa superficie mínima, o sea el n.º de imágenes para una desviación est</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á</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ndar media menor o igual a 1,4</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1</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a:t>
            </a:r>
            <a:endParaRPr lang="ar-SA" b="0" i="0" u="none" strike="noStrike" dirty="0" smtClean="0">
              <a:solidFill>
                <a:srgbClr val="000000"/>
              </a:solidFill>
              <a:effectLst/>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En el eje de las “y” situaremos el </a:t>
            </a:r>
            <a:r>
              <a:rPr lang="ar-SA" sz="2000" b="1"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índice de Chayes</a:t>
            </a:r>
            <a:r>
              <a:rPr lang="es-ES" sz="2000" b="1"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de la roca</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a:t>
            </a:r>
            <a:r>
              <a:rPr lang="es-ES" sz="2000" b="1"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IC</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a:t>
            </a:r>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El IC es el número de cristales mayoritarios que intersecta una línea de 40 mm de longitud. Si la línea de la imagen del ejemplo de la izquierda mide 40 mm, el IC sería</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7</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Vemos que el IC es una medida inversa del tamaño de grano de la roca: a mayor IC menor tamaño de grano, y viceversa. Veremos enseguida como determinarlo.</a:t>
            </a:r>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endParaRPr lang="ar-SA" b="0" i="0" u="none" strike="noStrike" dirty="0" smtClean="0">
              <a:solidFill>
                <a:srgbClr val="000000"/>
              </a:solidFill>
              <a:effectLst/>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En el eje de las “x” aparece el tamaño de la superficie de la lámina delgad</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a en mm</a:t>
            </a:r>
            <a:r>
              <a:rPr lang="es-ES" sz="2000" b="0" i="0" u="none" strike="noStrike" kern="1200" cap="none" spc="0" baseline="30000" dirty="0" smtClean="0">
                <a:ln>
                  <a:noFill/>
                </a:ln>
                <a:solidFill>
                  <a:srgbClr val="000000"/>
                </a:solidFill>
                <a:effectLst/>
                <a:highlight>
                  <a:scrgbClr r="0" g="0" b="0">
                    <a:alpha val="0"/>
                  </a:scrgbClr>
                </a:highlight>
                <a:latin typeface="Calibri" pitchFamily="18"/>
                <a:ea typeface="SimSun" pitchFamily="2"/>
                <a:cs typeface="Times New Roman" pitchFamily="2"/>
              </a:rPr>
              <a:t>2</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desde 960 hasta 160 mm².</a:t>
            </a:r>
            <a:endParaRPr lang="ar-SA" b="0" i="0" u="none" strike="noStrike" dirty="0" smtClean="0">
              <a:solidFill>
                <a:srgbClr val="000000"/>
              </a:solidFill>
              <a:effectLst/>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El espacio de la gráfica está atravesado por líneas inclinadas que separan campos que indican el número de láminas delgadas que tenemos que medir según el IC de la roca y la superficie de la lámina delgada con la que trabajamos. Por ejemplo, si estamos usando láminas delgadas de 625 mm² y el IC de nuestra roca</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es 60, </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la gráfica nos indica que necesitaremos 3 láminas delgadas de 625 mm</a:t>
            </a:r>
            <a:r>
              <a:rPr lang="ar-SA" sz="2000" b="0" i="0" u="none" strike="noStrike" kern="1200" cap="none" spc="0" baseline="30000" dirty="0" smtClean="0">
                <a:ln>
                  <a:noFill/>
                </a:ln>
                <a:solidFill>
                  <a:srgbClr val="000000"/>
                </a:solidFill>
                <a:effectLst/>
                <a:highlight>
                  <a:scrgbClr r="0" g="0" b="0">
                    <a:alpha val="0"/>
                  </a:scrgbClr>
                </a:highlight>
                <a:latin typeface="Calibri" pitchFamily="18"/>
                <a:ea typeface="SimSun" pitchFamily="2"/>
                <a:cs typeface="Times New Roman" pitchFamily="2"/>
              </a:rPr>
              <a:t>2</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Vemos</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que cuanto mayor sea el tamaño de grano (menor IC), más láminas delgadas necesitaremos.</a:t>
            </a:r>
            <a:endParaRPr lang="ar-SA" b="0" i="0" u="none" strike="noStrike" dirty="0" smtClean="0">
              <a:solidFill>
                <a:srgbClr val="000000"/>
              </a:solidFill>
              <a:effectLst/>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Podemos ver más información sobre como controlar el error de desmuestre en Roubault </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(1987)</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o mejor en Castro</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Dorado (2015) que actualiza el texto de </a:t>
            </a:r>
            <a:r>
              <a:rPr lang="es-ES" sz="2000" b="0" i="0" u="none" strike="noStrike" kern="1200" cap="none" spc="0" baseline="0" dirty="0" err="1" smtClean="0">
                <a:ln>
                  <a:noFill/>
                </a:ln>
                <a:solidFill>
                  <a:srgbClr val="000000"/>
                </a:solidFill>
                <a:effectLst/>
                <a:highlight>
                  <a:scrgbClr r="0" g="0" b="0">
                    <a:alpha val="0"/>
                  </a:scrgbClr>
                </a:highlight>
                <a:latin typeface="Calibri" pitchFamily="18"/>
                <a:ea typeface="SimSun" pitchFamily="2"/>
                <a:cs typeface="Times New Roman" pitchFamily="2"/>
              </a:rPr>
              <a:t>Roubault</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a:t>
            </a:r>
            <a:r>
              <a:rPr lang="ar-SA" u="none" strike="noStrike" dirty="0" smtClean="0">
                <a:solidFill>
                  <a:srgbClr val="000000"/>
                </a:solidFill>
                <a:effectLst/>
              </a:rPr>
              <a:t/>
            </a:r>
            <a:br>
              <a:rPr lang="ar-SA" u="none" strike="noStrike" dirty="0" smtClean="0">
                <a:solidFill>
                  <a:srgbClr val="000000"/>
                </a:solidFill>
                <a:effectLst/>
              </a:rPr>
            </a:br>
            <a:r>
              <a:rPr lang="ar-SA" u="none" strike="noStrike" dirty="0" smtClean="0">
                <a:solidFill>
                  <a:srgbClr val="000000"/>
                </a:solidFill>
                <a:effectLst/>
              </a:rPr>
              <a:t/>
            </a:r>
            <a:br>
              <a:rPr lang="ar-SA" u="none" strike="noStrike" dirty="0" smtClean="0">
                <a:solidFill>
                  <a:srgbClr val="000000"/>
                </a:solidFill>
                <a:effectLst/>
              </a:rPr>
            </a:br>
            <a:endParaRPr lang="ar-SA" u="none" strike="noStrike" dirty="0" smtClean="0">
              <a:solidFill>
                <a:srgbClr val="000000"/>
              </a:solidFill>
              <a:effectLst/>
            </a:endParaRPr>
          </a:p>
          <a:p>
            <a:pPr marL="216000" lvl="0" indent="-213840"/>
            <a:endParaRPr lang="es-E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ceHolder 2"/>
          <p:cNvSpPr txBox="1">
            <a:spLocks noGrp="1"/>
          </p:cNvSpPr>
          <p:nvPr>
            <p:ph type="hdr" sz="quarter"/>
          </p:nvPr>
        </p:nvSpPr>
        <p:spPr>
          <a:ln/>
        </p:spPr>
        <p:txBody>
          <a:bodyPr wrap="square" lIns="0" tIns="0" rIns="0" bIns="0" anchor="t" anchorCtr="0">
            <a:noAutofit/>
          </a:bodyPr>
          <a:lstStyle/>
          <a:p>
            <a:pPr lvl="0"/>
            <a:r>
              <a:rPr lang="es-ES"/>
              <a:t>&lt;encabezamiento&gt;</a:t>
            </a:r>
          </a:p>
        </p:txBody>
      </p:sp>
      <p:sp>
        <p:nvSpPr>
          <p:cNvPr id="5" name="PlaceHolder 3"/>
          <p:cNvSpPr txBox="1">
            <a:spLocks noGrp="1"/>
          </p:cNvSpPr>
          <p:nvPr>
            <p:ph type="dt" idx="1"/>
          </p:nvPr>
        </p:nvSpPr>
        <p:spPr>
          <a:ln/>
        </p:spPr>
        <p:txBody>
          <a:bodyPr wrap="square" lIns="0" tIns="0" rIns="0" bIns="0" anchor="t" anchorCtr="0">
            <a:noAutofit/>
          </a:bodyPr>
          <a:lstStyle/>
          <a:p>
            <a:pPr lvl="0"/>
            <a:r>
              <a:rPr lang="es-ES"/>
              <a:t>&lt;fecha/hora&gt;</a:t>
            </a:r>
          </a:p>
        </p:txBody>
      </p:sp>
      <p:sp>
        <p:nvSpPr>
          <p:cNvPr id="6" name="PlaceHolder 4"/>
          <p:cNvSpPr txBox="1">
            <a:spLocks noGrp="1"/>
          </p:cNvSpPr>
          <p:nvPr>
            <p:ph type="ftr" sz="quarter" idx="4"/>
          </p:nvPr>
        </p:nvSpPr>
        <p:spPr>
          <a:ln/>
        </p:spPr>
        <p:txBody>
          <a:bodyPr wrap="square" lIns="0" tIns="0" rIns="0" bIns="0" anchor="b" anchorCtr="0">
            <a:noAutofit/>
          </a:bodyPr>
          <a:lstStyle/>
          <a:p>
            <a:pPr lvl="0"/>
            <a:r>
              <a:rPr lang="es-ES"/>
              <a:t>&lt;pie de página&gt;</a:t>
            </a:r>
          </a:p>
        </p:txBody>
      </p:sp>
      <p:sp>
        <p:nvSpPr>
          <p:cNvPr id="7" name="PlaceHolder 5"/>
          <p:cNvSpPr txBox="1">
            <a:spLocks noGrp="1"/>
          </p:cNvSpPr>
          <p:nvPr>
            <p:ph type="sldNum" sz="quarter" idx="5"/>
          </p:nvPr>
        </p:nvSpPr>
        <p:spPr>
          <a:ln/>
        </p:spPr>
        <p:txBody>
          <a:bodyPr wrap="square" lIns="0" tIns="0" rIns="0" bIns="0" anchor="b" anchorCtr="0">
            <a:noAutofit/>
          </a:bodyPr>
          <a:lstStyle/>
          <a:p>
            <a:pPr lvl="0"/>
            <a:fld id="{FCDC23AB-A5E7-44E1-BED9-7A2BC75B25C0}" type="slidenum">
              <a:t>8</a:t>
            </a:fld>
            <a:endParaRPr lang="es-ES"/>
          </a:p>
        </p:txBody>
      </p:sp>
      <p:sp>
        <p:nvSpPr>
          <p:cNvPr id="2" name="CustomShape 1"/>
          <p:cNvSpPr/>
          <p:nvPr/>
        </p:nvSpPr>
        <p:spPr>
          <a:xfrm>
            <a:off x="1316520" y="3228840"/>
            <a:ext cx="7202160" cy="3037320"/>
          </a:xfrm>
          <a:custGeom>
            <a:avLst/>
            <a:gdLst>
              <a:gd name="f0" fmla="val w"/>
              <a:gd name="f1" fmla="val h"/>
              <a:gd name="f2" fmla="val 0"/>
              <a:gd name="f3" fmla="val 7202170"/>
              <a:gd name="f4" fmla="val 3037205"/>
              <a:gd name="f5" fmla="*/ f0 1 7202170"/>
              <a:gd name="f6" fmla="*/ f1 1 3037205"/>
              <a:gd name="f7" fmla="val f2"/>
              <a:gd name="f8" fmla="val f3"/>
              <a:gd name="f9" fmla="val f4"/>
              <a:gd name="f10" fmla="+- f9 0 f7"/>
              <a:gd name="f11" fmla="+- f8 0 f7"/>
              <a:gd name="f12" fmla="*/ f11 1 7202170"/>
              <a:gd name="f13" fmla="*/ f10 1 3037205"/>
              <a:gd name="f14" fmla="*/ 0 1 f12"/>
              <a:gd name="f15" fmla="*/ 7202170 1 f12"/>
              <a:gd name="f16" fmla="*/ 0 1 f13"/>
              <a:gd name="f17" fmla="*/ 303720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7202170" h="3037205">
                <a:moveTo>
                  <a:pt x="f2" y="f2"/>
                </a:moveTo>
                <a:lnTo>
                  <a:pt x="f3" y="f2"/>
                </a:lnTo>
                <a:lnTo>
                  <a:pt x="f3" y="f4"/>
                </a:lnTo>
                <a:lnTo>
                  <a:pt x="f2" y="f4"/>
                </a:lnTo>
                <a:lnTo>
                  <a:pt x="f2" y="f2"/>
                </a:lnTo>
                <a:close/>
              </a:path>
            </a:pathLst>
          </a:custGeom>
          <a:noFill/>
          <a:ln>
            <a:noFill/>
            <a:prstDash val="solid"/>
          </a:ln>
        </p:spPr>
        <p:txBody>
          <a:bodyPr vert="horz" wrap="square" lIns="0" tIns="0" rIns="0" bIns="0" anchor="t" anchorCtr="0" compatLnSpc="0">
            <a:noAutofit/>
          </a:bodyPr>
          <a:lstStyle/>
          <a:p>
            <a:pPr marL="0" marR="0" lvl="0" indent="0" algn="l" rtl="0" hangingPunct="1">
              <a:lnSpc>
                <a:spcPct val="100000"/>
              </a:lnSpc>
              <a:spcBef>
                <a:spcPts val="0"/>
              </a:spcBef>
              <a:spcAft>
                <a:spcPts val="0"/>
              </a:spcAft>
              <a:buNone/>
              <a:tabLst/>
            </a:pPr>
            <a:r>
              <a:rPr lang="es-ES" sz="900" b="1" i="0" u="none" strike="noStrike" kern="1200" cap="none" spc="0" baseline="0">
                <a:ln>
                  <a:noFill/>
                </a:ln>
                <a:solidFill>
                  <a:srgbClr val="000000"/>
                </a:solidFill>
                <a:latin typeface="DejaVu Serif" pitchFamily="17"/>
                <a:ea typeface="Microsoft YaHei" pitchFamily="2"/>
                <a:cs typeface="DejaVu Sans" pitchFamily="2"/>
              </a:rPr>
              <a:t>¿Cómo determinamos el IC de nuestra roca?</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Para que el IC sea representativo:</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Contamos el nº de secciones de cristales que son cortadas por unas cuantas lineas (una en cada imagen y en distintas direcciones en cada imagen).</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Sumamos la longitud de todas las lineas contadas y el nº de secciones cortadas por cada linea.</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Calculamos cuantas secciones corresponderían a 40 mm mediante una simple regla de tres.</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 </a:t>
            </a:r>
          </a:p>
          <a:p>
            <a:pPr marL="0" marR="0" lvl="0" indent="0" algn="l" rtl="0" hangingPunct="1">
              <a:lnSpc>
                <a:spcPct val="100000"/>
              </a:lnSpc>
              <a:spcBef>
                <a:spcPts val="0"/>
              </a:spcBef>
              <a:spcAft>
                <a:spcPts val="0"/>
              </a:spcAft>
              <a:buNone/>
              <a:tabLst/>
            </a:pPr>
            <a:r>
              <a:rPr lang="es-ES" sz="900" b="1" i="0" u="none" strike="noStrike" kern="1200" cap="none" spc="0" baseline="0">
                <a:ln>
                  <a:noFill/>
                </a:ln>
                <a:solidFill>
                  <a:srgbClr val="000000"/>
                </a:solidFill>
                <a:latin typeface="DejaVu Serif" pitchFamily="17"/>
                <a:ea typeface="Microsoft YaHei" pitchFamily="2"/>
                <a:cs typeface="DejaVu Sans" pitchFamily="2"/>
              </a:rPr>
              <a:t>¿Como determinamos el nº de imágenes?</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La gráfica está pensada para láminas delgadas. Nuestras imágenes de las losetas pulidas tienen un tamaño real de 40 x 50 = 2000 mm², que no aparece en la gráfica.</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Podemos solucionarlo de la siguiente manera:</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Si nuestras imágenes fuesen de 960 mm² ¿cuantas necesitaríamos en función del IC que hemos determinado?.</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Para nuestro IC de 31 necesitaríamos 5 imágenes de 960 mm², es decir una superficie de:</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			5 x 960 = 4800 mm²</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 </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Como las imágenes son de 2000 mm², necesitaríamos prácticamente la mitad:</a:t>
            </a:r>
          </a:p>
          <a:p>
            <a:pPr marL="0" marR="0" lvl="0" indent="0" algn="ctr"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4800 / 2000 = 2'4 imágenes (o sea 3</a:t>
            </a:r>
            <a:r>
              <a:rPr lang="es-ES" sz="900" b="1" i="0" u="none" strike="noStrike" kern="1200" cap="none" spc="0" baseline="0">
                <a:ln>
                  <a:noFill/>
                </a:ln>
                <a:solidFill>
                  <a:srgbClr val="000000"/>
                </a:solidFill>
                <a:latin typeface="DejaVu Serif" pitchFamily="17"/>
                <a:ea typeface="Microsoft YaHei" pitchFamily="2"/>
                <a:cs typeface="DejaVu Sans" pitchFamily="2"/>
              </a:rPr>
              <a:t> imágenes</a:t>
            </a:r>
            <a:r>
              <a:rPr lang="es-ES" sz="900" b="0" i="0" u="none" strike="noStrike" kern="1200" cap="none" spc="0" baseline="0">
                <a:ln>
                  <a:noFill/>
                </a:ln>
                <a:solidFill>
                  <a:srgbClr val="000000"/>
                </a:solidFill>
                <a:latin typeface="DejaVu Serif" pitchFamily="17"/>
                <a:ea typeface="Microsoft YaHei" pitchFamily="2"/>
                <a:cs typeface="DejaVu Sans" pitchFamily="2"/>
              </a:rPr>
              <a:t>)</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Microsoft YaHei" pitchFamily="2"/>
                <a:cs typeface="DejaVu Sans" pitchFamily="2"/>
              </a:rPr>
              <a:t> </a:t>
            </a:r>
          </a:p>
        </p:txBody>
      </p:sp>
      <p:sp>
        <p:nvSpPr>
          <p:cNvPr id="3" name="PlaceHolder 2"/>
          <p:cNvSpPr txBox="1">
            <a:spLocks noGrp="1"/>
          </p:cNvSpPr>
          <p:nvPr>
            <p:ph type="body" sz="quarter" idx="1"/>
          </p:nvPr>
        </p:nvSpPr>
        <p:spPr>
          <a:xfrm>
            <a:off x="1316520" y="3228840"/>
            <a:ext cx="7162920" cy="3017520"/>
          </a:xfrm>
        </p:spPr>
        <p:txBody>
          <a:bodyPr/>
          <a:lstStyle/>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En nuestro caso, vamos a determinar ahora el número de imágenes del granito Dante que debemos contar para controlar el error de muestreo</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a:t>
            </a: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a:t>
            </a:r>
            <a:endParaRPr lang="ar-SA" b="0" i="0" u="none" strike="noStrike" dirty="0" smtClean="0">
              <a:solidFill>
                <a:srgbClr val="000000"/>
              </a:solidFill>
              <a:effectLst/>
            </a:endParaRPr>
          </a:p>
          <a:p>
            <a:pPr rtl="0"/>
            <a:r>
              <a:rPr lang="ar-SA" sz="2000" b="1"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¿Cómo determinamos el IC de nuestra roca?</a:t>
            </a:r>
            <a:endParaRPr lang="ar-SA" i="0" u="none" strike="noStrike" dirty="0" smtClean="0">
              <a:solidFill>
                <a:srgbClr val="000000"/>
              </a:solidFill>
              <a:effectLst/>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Para que el IC sea representativo:</a:t>
            </a:r>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endParaRPr lang="ar-SA" b="0" i="0" u="none" strike="noStrike" dirty="0" smtClean="0">
              <a:solidFill>
                <a:srgbClr val="000000"/>
              </a:solidFill>
              <a:effectLst/>
            </a:endParaRPr>
          </a:p>
          <a:p>
            <a:pPr marL="342900" indent="-342900" rtl="0">
              <a:buFont typeface="Arial" panose="020B0604020202020204" pitchFamily="34" charset="0"/>
              <a:buChar char="•"/>
            </a:pP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Contamos el nº de secciones de cristales mayoritarios que son cortadas por unas cuantas lineas (una en cada imagen y en distintas direcciones en cada imagen como vemos en la figura) y lo apuntamos en una tabla.</a:t>
            </a:r>
            <a:endParaRPr lang="ar-SA" b="0" i="0" u="none" strike="noStrike" dirty="0" smtClean="0">
              <a:solidFill>
                <a:srgbClr val="000000"/>
              </a:solidFill>
              <a:effectLst/>
            </a:endParaRPr>
          </a:p>
          <a:p>
            <a:pPr marL="342900" indent="-342900" rtl="0">
              <a:buFont typeface="Arial" panose="020B0604020202020204" pitchFamily="34" charset="0"/>
              <a:buChar char="•"/>
            </a:pP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Sumamos la longitud de todas las lineas contadas</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y el nº de secciones cortadas por cada linea.</a:t>
            </a:r>
            <a:endParaRPr lang="ar-SA" b="0" i="0" u="none" strike="noStrike" dirty="0" smtClean="0">
              <a:solidFill>
                <a:srgbClr val="000000"/>
              </a:solidFill>
              <a:effectLst/>
            </a:endParaRPr>
          </a:p>
          <a:p>
            <a:pPr marL="342900" indent="-342900" rtl="0">
              <a:buFont typeface="Arial" panose="020B0604020202020204" pitchFamily="34" charset="0"/>
              <a:buChar char="•"/>
            </a:pP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Calculamos cuantas secciones corresponderían a 40 mm mediante una simple regla de tres. En el ejemplo de la tabla el </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resultado, el IC, sería 31</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a:t>
            </a:r>
            <a:endParaRPr lang="ar-SA" b="0" i="0" u="none" strike="noStrike" dirty="0" smtClean="0">
              <a:solidFill>
                <a:srgbClr val="000000"/>
              </a:solidFill>
              <a:effectLst/>
            </a:endParaRPr>
          </a:p>
          <a:p>
            <a:pPr rtl="0"/>
            <a:endParaRPr lang="ar-SA" i="0" u="none" strike="noStrike" dirty="0" smtClean="0">
              <a:solidFill>
                <a:srgbClr val="000000"/>
              </a:solidFill>
              <a:effectLst/>
            </a:endParaRPr>
          </a:p>
          <a:p>
            <a:pPr rtl="0"/>
            <a:r>
              <a:rPr lang="ar-SA" sz="2000" b="1"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¿Como determinamos el nº de imágenes que necesitamos en este granito?</a:t>
            </a:r>
            <a:endParaRPr lang="ar-SA" i="0" u="none" strike="noStrike" dirty="0" smtClean="0">
              <a:solidFill>
                <a:srgbClr val="000000"/>
              </a:solidFill>
              <a:effectLst/>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La gráfica está pensada para láminas delgadas. Nuestras imágenes de las losetas pulidas tienen un tamaño real de </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40 x 50 = 2000</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mm²</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q</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ue no aparece en la grá</a:t>
            </a:r>
            <a:r>
              <a:rPr lang="es-ES" sz="2000" b="0" i="0" u="none" strike="noStrike" kern="1200" cap="none" spc="0" baseline="0" dirty="0" err="1" smtClean="0">
                <a:ln>
                  <a:noFill/>
                </a:ln>
                <a:solidFill>
                  <a:srgbClr val="000000"/>
                </a:solidFill>
                <a:effectLst/>
                <a:highlight>
                  <a:scrgbClr r="0" g="0" b="0">
                    <a:alpha val="0"/>
                  </a:scrgbClr>
                </a:highlight>
                <a:latin typeface="Calibri" pitchFamily="18"/>
                <a:ea typeface="SimSun" pitchFamily="2"/>
                <a:cs typeface="Times New Roman" pitchFamily="2"/>
              </a:rPr>
              <a:t>fica</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a:t>
            </a:r>
            <a:endParaRPr lang="ar-SA" u="none" strike="noStrike" dirty="0" smtClean="0">
              <a:solidFill>
                <a:srgbClr val="000000"/>
              </a:solidFill>
              <a:effectLst/>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Podemos solucionarlo de la siguiente manera:</a:t>
            </a:r>
            <a:endParaRPr lang="ar-SA" b="0" i="0" u="none" strike="noStrike" dirty="0" smtClean="0">
              <a:solidFill>
                <a:srgbClr val="000000"/>
              </a:solidFill>
              <a:effectLst/>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Si nuestras imágenes fuesen de 960 mm</a:t>
            </a:r>
            <a:r>
              <a:rPr lang="es-ES" sz="2000" b="0" i="0" u="none" strike="noStrike" kern="1200" cap="none" spc="0" baseline="30000" dirty="0" smtClean="0">
                <a:ln>
                  <a:noFill/>
                </a:ln>
                <a:solidFill>
                  <a:srgbClr val="000000"/>
                </a:solidFill>
                <a:effectLst/>
                <a:highlight>
                  <a:scrgbClr r="0" g="0" b="0">
                    <a:alpha val="0"/>
                  </a:scrgbClr>
                </a:highlight>
                <a:latin typeface="Calibri" pitchFamily="18"/>
                <a:ea typeface="SimSun" pitchFamily="2"/>
                <a:cs typeface="Times New Roman" pitchFamily="2"/>
              </a:rPr>
              <a:t>2</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¿cuantas necesitaríamos en función del IC que hemos determinado</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a:t>
            </a:r>
            <a:endParaRPr lang="ar-SA" u="none" strike="noStrike" dirty="0" smtClean="0">
              <a:solidFill>
                <a:srgbClr val="000000"/>
              </a:solidFill>
              <a:effectLst/>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Para IC = 31, necesitaríamos 5 imágenes de 960 mm</a:t>
            </a:r>
            <a:r>
              <a:rPr lang="es-ES" sz="2000" b="0" i="0" u="none" strike="noStrike" kern="1200" cap="none" spc="0" baseline="30000" dirty="0" smtClean="0">
                <a:ln>
                  <a:noFill/>
                </a:ln>
                <a:solidFill>
                  <a:srgbClr val="000000"/>
                </a:solidFill>
                <a:effectLst/>
                <a:highlight>
                  <a:scrgbClr r="0" g="0" b="0">
                    <a:alpha val="0"/>
                  </a:scrgbClr>
                </a:highlight>
                <a:latin typeface="Calibri" pitchFamily="18"/>
                <a:ea typeface="SimSun" pitchFamily="2"/>
                <a:cs typeface="Times New Roman" pitchFamily="2"/>
              </a:rPr>
              <a:t>2</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o sea una superficie de:</a:t>
            </a:r>
          </a:p>
          <a:p>
            <a:pPr lvl="2" rtl="0"/>
            <a:r>
              <a:rPr lang="es-ES" sz="12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5 x 960 = 4800 mm</a:t>
            </a:r>
            <a:r>
              <a:rPr lang="es-ES" sz="1200" b="0" i="0" u="none" strike="noStrike" kern="1200" cap="none" spc="0" baseline="30000" dirty="0" smtClean="0">
                <a:ln>
                  <a:noFill/>
                </a:ln>
                <a:solidFill>
                  <a:srgbClr val="000000"/>
                </a:solidFill>
                <a:effectLst/>
                <a:highlight>
                  <a:scrgbClr r="0" g="0" b="0">
                    <a:alpha val="0"/>
                  </a:scrgbClr>
                </a:highlight>
                <a:latin typeface="Calibri" pitchFamily="18"/>
                <a:ea typeface="SimSun" pitchFamily="2"/>
                <a:cs typeface="Times New Roman" pitchFamily="2"/>
              </a:rPr>
              <a:t>2</a:t>
            </a:r>
            <a:r>
              <a:rPr lang="es-ES" sz="12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a:t>
            </a: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Como las imágenes son de 2000</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mm2, necesitaríamos prácticamente la mitad:</a:t>
            </a:r>
          </a:p>
          <a:p>
            <a:pPr lvl="2" rtl="0"/>
            <a:r>
              <a:rPr lang="es-ES" sz="12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4800 / 2000 = 2,4 imágenes (o sea 3 imágenes)</a:t>
            </a:r>
            <a:r>
              <a:rPr lang="ar-SA" u="none" strike="noStrike" dirty="0" smtClean="0">
                <a:solidFill>
                  <a:srgbClr val="000000"/>
                </a:solidFill>
                <a:effectLst/>
              </a:rPr>
              <a:t/>
            </a:r>
            <a:br>
              <a:rPr lang="ar-SA" u="none" strike="noStrike" dirty="0" smtClean="0">
                <a:solidFill>
                  <a:srgbClr val="000000"/>
                </a:solidFill>
                <a:effectLst/>
              </a:rPr>
            </a:br>
            <a:r>
              <a:rPr lang="ar-SA" u="none" strike="noStrike" dirty="0" smtClean="0">
                <a:solidFill>
                  <a:srgbClr val="000000"/>
                </a:solidFill>
                <a:effectLst/>
              </a:rPr>
              <a:t/>
            </a:r>
            <a:br>
              <a:rPr lang="ar-SA" u="none" strike="noStrike" dirty="0" smtClean="0">
                <a:solidFill>
                  <a:srgbClr val="000000"/>
                </a:solidFill>
                <a:effectLst/>
              </a:rPr>
            </a:br>
            <a:endParaRPr lang="ar-SA" u="none" strike="noStrike" dirty="0" smtClean="0">
              <a:solidFill>
                <a:srgbClr val="000000"/>
              </a:solidFill>
              <a:effectLst/>
            </a:endParaRPr>
          </a:p>
          <a:p>
            <a:pPr lvl="0"/>
            <a:endParaRPr lang="es-E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ceHolder 2"/>
          <p:cNvSpPr txBox="1">
            <a:spLocks noGrp="1"/>
          </p:cNvSpPr>
          <p:nvPr>
            <p:ph type="hdr" sz="quarter"/>
          </p:nvPr>
        </p:nvSpPr>
        <p:spPr>
          <a:ln/>
        </p:spPr>
        <p:txBody>
          <a:bodyPr wrap="square" lIns="0" tIns="0" rIns="0" bIns="0" anchor="t" anchorCtr="0">
            <a:noAutofit/>
          </a:bodyPr>
          <a:lstStyle/>
          <a:p>
            <a:pPr lvl="0"/>
            <a:r>
              <a:rPr lang="es-ES"/>
              <a:t>&lt;encabezamiento&gt;</a:t>
            </a:r>
          </a:p>
        </p:txBody>
      </p:sp>
      <p:sp>
        <p:nvSpPr>
          <p:cNvPr id="6" name="PlaceHolder 3"/>
          <p:cNvSpPr txBox="1">
            <a:spLocks noGrp="1"/>
          </p:cNvSpPr>
          <p:nvPr>
            <p:ph type="dt" idx="1"/>
          </p:nvPr>
        </p:nvSpPr>
        <p:spPr>
          <a:ln/>
        </p:spPr>
        <p:txBody>
          <a:bodyPr wrap="square" lIns="0" tIns="0" rIns="0" bIns="0" anchor="t" anchorCtr="0">
            <a:noAutofit/>
          </a:bodyPr>
          <a:lstStyle/>
          <a:p>
            <a:pPr lvl="0"/>
            <a:r>
              <a:rPr lang="es-ES"/>
              <a:t>&lt;fecha/hora&gt;</a:t>
            </a:r>
          </a:p>
        </p:txBody>
      </p:sp>
      <p:sp>
        <p:nvSpPr>
          <p:cNvPr id="7" name="PlaceHolder 4"/>
          <p:cNvSpPr txBox="1">
            <a:spLocks noGrp="1"/>
          </p:cNvSpPr>
          <p:nvPr>
            <p:ph type="ftr" sz="quarter" idx="4"/>
          </p:nvPr>
        </p:nvSpPr>
        <p:spPr>
          <a:ln/>
        </p:spPr>
        <p:txBody>
          <a:bodyPr wrap="square" lIns="0" tIns="0" rIns="0" bIns="0" anchor="b" anchorCtr="0">
            <a:noAutofit/>
          </a:bodyPr>
          <a:lstStyle/>
          <a:p>
            <a:pPr lvl="0"/>
            <a:r>
              <a:rPr lang="es-ES"/>
              <a:t>&lt;pie de página&gt;</a:t>
            </a:r>
          </a:p>
        </p:txBody>
      </p:sp>
      <p:sp>
        <p:nvSpPr>
          <p:cNvPr id="8" name="PlaceHolder 5"/>
          <p:cNvSpPr txBox="1">
            <a:spLocks noGrp="1"/>
          </p:cNvSpPr>
          <p:nvPr>
            <p:ph type="sldNum" sz="quarter" idx="5"/>
          </p:nvPr>
        </p:nvSpPr>
        <p:spPr>
          <a:ln/>
        </p:spPr>
        <p:txBody>
          <a:bodyPr wrap="square" lIns="0" tIns="0" rIns="0" bIns="0" anchor="b" anchorCtr="0">
            <a:noAutofit/>
          </a:bodyPr>
          <a:lstStyle/>
          <a:p>
            <a:pPr lvl="0"/>
            <a:fld id="{A25181F1-CE19-45D6-BF87-2A2CB752305D}" type="slidenum">
              <a:t>9</a:t>
            </a:fld>
            <a:endParaRPr lang="es-ES"/>
          </a:p>
        </p:txBody>
      </p:sp>
      <p:sp>
        <p:nvSpPr>
          <p:cNvPr id="2" name="CustomShape 1"/>
          <p:cNvSpPr/>
          <p:nvPr/>
        </p:nvSpPr>
        <p:spPr>
          <a:xfrm>
            <a:off x="413280" y="3228840"/>
            <a:ext cx="9119880" cy="3458879"/>
          </a:xfrm>
          <a:custGeom>
            <a:avLst/>
            <a:gdLst>
              <a:gd name="f0" fmla="val w"/>
              <a:gd name="f1" fmla="val h"/>
              <a:gd name="f2" fmla="val 0"/>
              <a:gd name="f3" fmla="val 9119870"/>
              <a:gd name="f4" fmla="val 3458845"/>
              <a:gd name="f5" fmla="*/ f0 1 9119870"/>
              <a:gd name="f6" fmla="*/ f1 1 3458845"/>
              <a:gd name="f7" fmla="val f2"/>
              <a:gd name="f8" fmla="val f3"/>
              <a:gd name="f9" fmla="val f4"/>
              <a:gd name="f10" fmla="+- f9 0 f7"/>
              <a:gd name="f11" fmla="+- f8 0 f7"/>
              <a:gd name="f12" fmla="*/ f11 1 9119870"/>
              <a:gd name="f13" fmla="*/ f10 1 3458845"/>
              <a:gd name="f14" fmla="*/ 0 1 f12"/>
              <a:gd name="f15" fmla="*/ 9119870 1 f12"/>
              <a:gd name="f16" fmla="*/ 0 1 f13"/>
              <a:gd name="f17" fmla="*/ 345884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9119870" h="3458845">
                <a:moveTo>
                  <a:pt x="f2" y="f2"/>
                </a:moveTo>
                <a:lnTo>
                  <a:pt x="f3" y="f2"/>
                </a:lnTo>
                <a:lnTo>
                  <a:pt x="f3" y="f4"/>
                </a:lnTo>
                <a:lnTo>
                  <a:pt x="f2" y="f4"/>
                </a:lnTo>
                <a:lnTo>
                  <a:pt x="f2" y="f2"/>
                </a:lnTo>
                <a:close/>
              </a:path>
            </a:pathLst>
          </a:custGeom>
          <a:noFill/>
          <a:ln>
            <a:noFill/>
            <a:prstDash val="solid"/>
          </a:ln>
        </p:spPr>
        <p:txBody>
          <a:bodyPr vert="horz" wrap="square" lIns="0" tIns="0" rIns="0" bIns="0" anchor="t" anchorCtr="0" compatLnSpc="0">
            <a:noAutofit/>
          </a:bodyPr>
          <a:lstStyle/>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Noto Sans CJK SC Regular" pitchFamily="2"/>
                <a:cs typeface="DejaVu Sans" pitchFamily="2"/>
              </a:rPr>
              <a:t>Se puede hacer de varias formas.</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Noto Sans CJK SC Regular" pitchFamily="2"/>
                <a:cs typeface="DejaVu Sans" pitchFamily="2"/>
              </a:rPr>
              <a:t> </a:t>
            </a:r>
          </a:p>
          <a:p>
            <a:pPr marL="58320" marR="0" lvl="0" indent="-20880" algn="l" rtl="0" hangingPunct="1">
              <a:lnSpc>
                <a:spcPct val="100000"/>
              </a:lnSpc>
              <a:spcBef>
                <a:spcPts val="0"/>
              </a:spcBef>
              <a:spcAft>
                <a:spcPts val="0"/>
              </a:spcAft>
              <a:buSzPct val="45000"/>
              <a:buFont typeface="Wingdings"/>
              <a:buChar char=""/>
              <a:tabLst/>
            </a:pPr>
            <a:r>
              <a:rPr lang="es-ES" sz="900" b="0" i="0" u="none" strike="noStrike" kern="1200" cap="none" spc="0" baseline="0">
                <a:ln>
                  <a:noFill/>
                </a:ln>
                <a:solidFill>
                  <a:srgbClr val="000000"/>
                </a:solidFill>
                <a:latin typeface="DejaVu Serif" pitchFamily="17"/>
                <a:ea typeface="Noto Sans CJK SC Regular" pitchFamily="2"/>
                <a:cs typeface="DejaVu Sans" pitchFamily="2"/>
              </a:rPr>
              <a:t>Se imprime una malla de puntos en un papel transparente (un acetato) y se superpone a la imagen de la roca (bien sobre la pantalla del ordenador o sobre una impresión en papel de esa imagen). En el material que tenéis a vuestra disposición hay una imagen de una malla que podéis imprimir en un acetato.</a:t>
            </a:r>
          </a:p>
          <a:p>
            <a:pPr marL="71280" marR="0" lvl="0" indent="-1980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Noto Sans CJK SC Regular" pitchFamily="2"/>
                <a:cs typeface="DejaVu Sans" pitchFamily="2"/>
              </a:rPr>
              <a:t> </a:t>
            </a:r>
          </a:p>
          <a:p>
            <a:pPr marL="58320" marR="0" lvl="0" indent="-20880" algn="l" rtl="0" hangingPunct="1">
              <a:lnSpc>
                <a:spcPct val="100000"/>
              </a:lnSpc>
              <a:spcBef>
                <a:spcPts val="0"/>
              </a:spcBef>
              <a:spcAft>
                <a:spcPts val="0"/>
              </a:spcAft>
              <a:buSzPct val="45000"/>
              <a:buFont typeface="Wingdings"/>
              <a:buChar char=""/>
              <a:tabLst/>
            </a:pPr>
            <a:r>
              <a:rPr lang="es-ES" sz="900" b="0" i="0" u="none" strike="noStrike" kern="1200" cap="none" spc="0" baseline="0">
                <a:ln>
                  <a:noFill/>
                </a:ln>
                <a:solidFill>
                  <a:srgbClr val="000000"/>
                </a:solidFill>
                <a:latin typeface="DejaVu Serif" pitchFamily="17"/>
                <a:ea typeface="Noto Sans CJK SC Regular" pitchFamily="2"/>
                <a:cs typeface="DejaVu Sans" pitchFamily="2"/>
              </a:rPr>
              <a:t>Mediante software. De esta manera no es necesario imprimir las imágenes. Hay muchos programas que generan mallas de puntos, lineas, etc. Nosotros vamos a usar un programa de análisis de imagen muy utilizado: ImageJ. Es software libre que corre en muchos sistemas operativos (Linux, Mac, Windows). Es de descarga gratuita. Además es muy potente, con muchas posibilidades, aunque nosotros no vamos a usar más que una de ellas.</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Noto Sans CJK SC Regular" pitchFamily="2"/>
                <a:cs typeface="DejaVu Sans" pitchFamily="2"/>
              </a:rPr>
              <a:t> </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Noto Sans CJK SC Regular" pitchFamily="2"/>
                <a:cs typeface="DejaVu Sans" pitchFamily="2"/>
              </a:rPr>
              <a:t>Si quereis utilizar este programa para generar mallas, podeis consultar el siguiente documento:</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Noto Sans CJK SC Regular" pitchFamily="2"/>
                <a:cs typeface="DejaVu Sans" pitchFamily="2"/>
              </a:rPr>
              <a:t> </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Noto Sans CJK SC Regular" pitchFamily="2"/>
                <a:cs typeface="DejaVu Sans" pitchFamily="2"/>
              </a:rPr>
              <a:t> </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Noto Sans CJK SC Regular" pitchFamily="2"/>
                <a:cs typeface="DejaVu Sans" pitchFamily="2"/>
              </a:rPr>
              <a:t>El programa lo podéis descargar de su página: </a:t>
            </a:r>
            <a:r>
              <a:rPr lang="es-ES" sz="900" b="0" i="0" u="sng" strike="noStrike" kern="1200" cap="none" spc="0" baseline="0">
                <a:ln>
                  <a:noFill/>
                </a:ln>
                <a:solidFill>
                  <a:srgbClr val="000000"/>
                </a:solidFill>
                <a:uFill>
                  <a:solidFill>
                    <a:srgbClr val="FFFFFF"/>
                  </a:solidFill>
                </a:uFill>
                <a:latin typeface="DejaVu Serif" pitchFamily="17"/>
                <a:ea typeface="Noto Sans CJK SC Regular" pitchFamily="2"/>
                <a:cs typeface="DejaVu Sans" pitchFamily="2"/>
                <a:hlinkClick r:id="rId3"/>
              </a:rPr>
              <a:t>https://imagej.nih.gov/ij/download.html</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Noto Sans CJK SC Regular" pitchFamily="2"/>
                <a:cs typeface="DejaVu Sans" pitchFamily="2"/>
              </a:rPr>
              <a:t> </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Noto Sans CJK SC Regular" pitchFamily="2"/>
                <a:cs typeface="DejaVu Sans" pitchFamily="2"/>
              </a:rPr>
              <a:t> </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Noto Sans CJK SC Regular" pitchFamily="2"/>
                <a:cs typeface="DejaVu Sans" pitchFamily="2"/>
              </a:rPr>
              <a:t>Para crear una malla de puntos en ImageJ:</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Noto Sans CJK SC Regular" pitchFamily="2"/>
                <a:cs typeface="DejaVu Sans" pitchFamily="2"/>
              </a:rPr>
              <a:t>		Analyze → Tools → Grid</a:t>
            </a:r>
          </a:p>
          <a:p>
            <a:pPr marL="0" marR="0" lvl="0" indent="0" algn="l" rtl="0" hangingPunct="1">
              <a:lnSpc>
                <a:spcPct val="100000"/>
              </a:lnSpc>
              <a:spcBef>
                <a:spcPts val="0"/>
              </a:spcBef>
              <a:spcAft>
                <a:spcPts val="0"/>
              </a:spcAft>
              <a:buNone/>
              <a:tabLst/>
            </a:pPr>
            <a:r>
              <a:rPr lang="es-ES" sz="900" b="0" i="0" u="none" strike="noStrike" kern="1200" cap="none" spc="0" baseline="0">
                <a:ln>
                  <a:noFill/>
                </a:ln>
                <a:solidFill>
                  <a:srgbClr val="000000"/>
                </a:solidFill>
                <a:latin typeface="DejaVu Serif" pitchFamily="17"/>
                <a:ea typeface="Noto Sans CJK SC Regular" pitchFamily="2"/>
                <a:cs typeface="DejaVu Sans" pitchFamily="2"/>
              </a:rPr>
              <a:t>(ver explicación completa en el documento citado)</a:t>
            </a:r>
          </a:p>
        </p:txBody>
      </p:sp>
      <p:sp>
        <p:nvSpPr>
          <p:cNvPr id="3" name="CustomShape 2"/>
          <p:cNvSpPr/>
          <p:nvPr/>
        </p:nvSpPr>
        <p:spPr>
          <a:xfrm>
            <a:off x="3005279" y="4870440"/>
            <a:ext cx="2900160" cy="178560"/>
          </a:xfrm>
          <a:custGeom>
            <a:avLst/>
            <a:gdLst>
              <a:gd name="f0" fmla="val w"/>
              <a:gd name="f1" fmla="val h"/>
              <a:gd name="f2" fmla="val 0"/>
              <a:gd name="f3" fmla="val 2900045"/>
              <a:gd name="f4" fmla="val 178435"/>
              <a:gd name="f5" fmla="*/ f0 1 2900045"/>
              <a:gd name="f6" fmla="*/ f1 1 178435"/>
              <a:gd name="f7" fmla="val f2"/>
              <a:gd name="f8" fmla="val f3"/>
              <a:gd name="f9" fmla="val f4"/>
              <a:gd name="f10" fmla="+- f9 0 f7"/>
              <a:gd name="f11" fmla="+- f8 0 f7"/>
              <a:gd name="f12" fmla="*/ f11 1 2900045"/>
              <a:gd name="f13" fmla="*/ f10 1 178435"/>
              <a:gd name="f14" fmla="*/ 0 1 f12"/>
              <a:gd name="f15" fmla="*/ 2900045 1 f12"/>
              <a:gd name="f16" fmla="*/ 0 1 f13"/>
              <a:gd name="f17" fmla="*/ 17843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2900045" h="178435">
                <a:moveTo>
                  <a:pt x="f2" y="f2"/>
                </a:moveTo>
                <a:lnTo>
                  <a:pt x="f3" y="f2"/>
                </a:lnTo>
                <a:lnTo>
                  <a:pt x="f3" y="f4"/>
                </a:lnTo>
                <a:lnTo>
                  <a:pt x="f2" y="f4"/>
                </a:lnTo>
                <a:lnTo>
                  <a:pt x="f2" y="f2"/>
                </a:lnTo>
                <a:close/>
              </a:path>
            </a:pathLst>
          </a:custGeom>
          <a:noFill/>
          <a:ln>
            <a:noFill/>
            <a:prstDash val="solid"/>
          </a:ln>
        </p:spPr>
        <p:txBody>
          <a:bodyPr vert="horz" wrap="square" lIns="90000" tIns="45000" rIns="90000" bIns="45000" anchor="t" anchorCtr="0" compatLnSpc="0">
            <a:noAutofit/>
          </a:bodyPr>
          <a:lstStyle/>
          <a:p>
            <a:pPr marL="0" marR="0" lvl="0" indent="0" algn="l" rtl="0" hangingPunct="1">
              <a:lnSpc>
                <a:spcPct val="100000"/>
              </a:lnSpc>
              <a:spcBef>
                <a:spcPts val="0"/>
              </a:spcBef>
              <a:spcAft>
                <a:spcPts val="0"/>
              </a:spcAft>
              <a:buNone/>
              <a:tabLst/>
            </a:pPr>
            <a:r>
              <a:rPr lang="es-ES" sz="1000" b="0" i="1" u="none" strike="noStrike" kern="1200" cap="none" spc="0" baseline="0">
                <a:ln>
                  <a:noFill/>
                </a:ln>
                <a:solidFill>
                  <a:srgbClr val="000000"/>
                </a:solidFill>
                <a:latin typeface="DejaVu Serif" pitchFamily="17"/>
                <a:ea typeface="DejaVu Sans" pitchFamily="2"/>
                <a:cs typeface="DejaVu Sans" pitchFamily="2"/>
              </a:rPr>
              <a:t>Instrucciones_Malla_ImageJ</a:t>
            </a:r>
          </a:p>
        </p:txBody>
      </p:sp>
      <p:sp>
        <p:nvSpPr>
          <p:cNvPr id="4" name="PlaceHolder 3"/>
          <p:cNvSpPr txBox="1">
            <a:spLocks noGrp="1"/>
          </p:cNvSpPr>
          <p:nvPr>
            <p:ph type="body" sz="quarter" idx="1"/>
          </p:nvPr>
        </p:nvSpPr>
        <p:spPr>
          <a:xfrm>
            <a:off x="1316520" y="3228840"/>
            <a:ext cx="7162920" cy="3017520"/>
          </a:xfrm>
        </p:spPr>
        <p:txBody>
          <a:bodyPr/>
          <a:lstStyle/>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Lo podemos hacer de dos formas.</a:t>
            </a:r>
            <a:endParaRPr lang="ar-SA" b="0" i="0" u="none" strike="noStrike" dirty="0" smtClean="0">
              <a:solidFill>
                <a:srgbClr val="000000"/>
              </a:solidFill>
              <a:effectLst/>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marL="342900" indent="-342900" rtl="0">
              <a:buFont typeface="Arial" panose="020B0604020202020204" pitchFamily="34" charset="0"/>
              <a:buChar char="•"/>
            </a:pP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Se imprime una malla de puntos en un papel transparente (un acetato) y se superpone a la imagen de la roca (bien sobre la pantalla del ordenador o sobre una impresión en papel de esa imagen). En el material que ten</a:t>
            </a:r>
            <a:r>
              <a:rPr lang="es-ES" sz="2000" b="0" i="0" u="none" strike="noStrike" kern="1200" cap="none" spc="0" baseline="0" dirty="0" err="1" smtClean="0">
                <a:ln>
                  <a:noFill/>
                </a:ln>
                <a:solidFill>
                  <a:srgbClr val="000000"/>
                </a:solidFill>
                <a:effectLst/>
                <a:highlight>
                  <a:scrgbClr r="0" g="0" b="0">
                    <a:alpha val="0"/>
                  </a:scrgbClr>
                </a:highlight>
                <a:latin typeface="Calibri" pitchFamily="18"/>
                <a:ea typeface="SimSun" pitchFamily="2"/>
                <a:cs typeface="Times New Roman" pitchFamily="2"/>
              </a:rPr>
              <a:t>emo</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s a </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n</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uestra disposición hay una imagen de una malla que pod</a:t>
            </a:r>
            <a:r>
              <a:rPr lang="es-ES" sz="2000" b="0" i="0" u="none" strike="noStrike" kern="1200" cap="none" spc="0" baseline="0" dirty="0" err="1" smtClean="0">
                <a:ln>
                  <a:noFill/>
                </a:ln>
                <a:solidFill>
                  <a:srgbClr val="000000"/>
                </a:solidFill>
                <a:effectLst/>
                <a:highlight>
                  <a:scrgbClr r="0" g="0" b="0">
                    <a:alpha val="0"/>
                  </a:scrgbClr>
                </a:highlight>
                <a:latin typeface="Calibri" pitchFamily="18"/>
                <a:ea typeface="SimSun" pitchFamily="2"/>
                <a:cs typeface="Times New Roman" pitchFamily="2"/>
              </a:rPr>
              <a:t>emos</a:t>
            </a: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imprimir en un acetato</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a:t>
            </a:r>
            <a:r>
              <a:rPr lang="es-ES" sz="2000" b="0" i="1"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Malla.jpg</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a:t>
            </a:r>
          </a:p>
          <a:p>
            <a:pPr marL="342900" indent="-342900" rtl="0">
              <a:buFont typeface="Arial" panose="020B0604020202020204" pitchFamily="34" charset="0"/>
              <a:buChar char="•"/>
            </a:pPr>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marL="342900" indent="-342900" rtl="0">
              <a:buFont typeface="Arial" panose="020B0604020202020204" pitchFamily="34" charset="0"/>
              <a:buChar char="•"/>
            </a:pPr>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Mediante software. De esta manera no es necesario imprimir las imágenes. Hay muchos programas que generan mallas de puntos, lineas, etc. Nosotros vamos a usar un programa de análisis de imagen muy utilizado: ImageJ. Es software libre que corre en muchos sistemas operativos (Linux, MacOS, Windows). Es de descarga gratuita. Además es muy potente, con muchas posibilidades, aunque nosotros no vamos a usar más que una de ellas.</a:t>
            </a:r>
            <a:endParaRPr lang="ar-SA" b="0" i="0" u="none" strike="noStrike" dirty="0" smtClean="0">
              <a:solidFill>
                <a:srgbClr val="000000"/>
              </a:solidFill>
              <a:effectLst/>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Si quereis utilizar este programa para generar mallas, podeis consultar el siguiente documento:</a:t>
            </a:r>
            <a:endParaRPr lang="ar-SA" b="0" i="0" u="none" strike="noStrike" dirty="0" smtClean="0">
              <a:solidFill>
                <a:srgbClr val="000000"/>
              </a:solidFill>
              <a:effectLst/>
            </a:endParaRPr>
          </a:p>
          <a:p>
            <a:pPr lvl="1" rtl="0"/>
            <a:r>
              <a:rPr lang="ar-SA" sz="1200" b="0" i="1"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Instrucciones_Malla_ImageJ.</a:t>
            </a:r>
            <a:r>
              <a:rPr lang="es-ES" sz="1200" b="0" i="1" u="none" strike="noStrike" kern="1200" cap="none" spc="0" baseline="0" dirty="0" err="1" smtClean="0">
                <a:ln>
                  <a:noFill/>
                </a:ln>
                <a:solidFill>
                  <a:srgbClr val="000000"/>
                </a:solidFill>
                <a:effectLst/>
                <a:highlight>
                  <a:scrgbClr r="0" g="0" b="0">
                    <a:alpha val="0"/>
                  </a:scrgbClr>
                </a:highlight>
                <a:latin typeface="Calibri" pitchFamily="18"/>
                <a:ea typeface="SimSun" pitchFamily="2"/>
                <a:cs typeface="Times New Roman" pitchFamily="2"/>
              </a:rPr>
              <a:t>pptx</a:t>
            </a:r>
            <a:endParaRPr lang="ar-SA" b="0" u="none" strike="noStrike" dirty="0" smtClean="0">
              <a:solidFill>
                <a:srgbClr val="000000"/>
              </a:solidFill>
              <a:effectLst/>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El programa lo podéis descargar de su página: https://imagej.nih.gov/ij/download.html</a:t>
            </a:r>
            <a:endParaRPr lang="ar-SA" b="0" i="0" u="none" strike="noStrike" dirty="0" smtClean="0">
              <a:solidFill>
                <a:srgbClr val="000000"/>
              </a:solidFill>
              <a:effectLst/>
            </a:endParaRPr>
          </a:p>
          <a:p>
            <a:pPr rtl="0"/>
            <a:endPar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Para crear una malla de puntos en ImageJ: </a:t>
            </a:r>
            <a:endParaRPr lang="ar-SA" u="none" strike="noStrike" dirty="0" smtClean="0">
              <a:solidFill>
                <a:srgbClr val="000000"/>
              </a:solidFill>
              <a:effectLst/>
            </a:endParaRPr>
          </a:p>
          <a:p>
            <a:pPr lvl="1" rtl="0"/>
            <a:r>
              <a:rPr lang="ar-SA" sz="12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Analyze → Tools → Grid </a:t>
            </a:r>
            <a:endParaRPr lang="es-ES" sz="12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endParaRPr>
          </a:p>
          <a:p>
            <a:pPr rtl="0"/>
            <a:endParaRPr lang="ar-SA" u="none" strike="noStrike" dirty="0" smtClean="0">
              <a:solidFill>
                <a:srgbClr val="000000"/>
              </a:solidFill>
              <a:effectLst/>
            </a:endParaRPr>
          </a:p>
          <a:p>
            <a:pPr rtl="0"/>
            <a:r>
              <a:rPr lang="ar-SA"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(ver explicación completa en el documento</a:t>
            </a:r>
            <a:r>
              <a:rPr lang="es-ES" sz="2000" b="0" i="0" u="none" strike="noStrike" kern="1200" cap="none" spc="0" baseline="0" dirty="0" smtClean="0">
                <a:ln>
                  <a:noFill/>
                </a:ln>
                <a:solidFill>
                  <a:srgbClr val="000000"/>
                </a:solidFill>
                <a:effectLst/>
                <a:highlight>
                  <a:scrgbClr r="0" g="0" b="0">
                    <a:alpha val="0"/>
                  </a:scrgbClr>
                </a:highlight>
                <a:latin typeface="Calibri" pitchFamily="18"/>
                <a:ea typeface="SimSun" pitchFamily="2"/>
                <a:cs typeface="Times New Roman" pitchFamily="2"/>
              </a:rPr>
              <a:t> citado)</a:t>
            </a:r>
            <a:endParaRPr lang="ar-SA" u="none" strike="noStrike" dirty="0" smtClean="0">
              <a:solidFill>
                <a:srgbClr val="000000"/>
              </a:solidFill>
              <a:effectLst/>
            </a:endParaRPr>
          </a:p>
          <a:p>
            <a:pPr lvl="0"/>
            <a:endParaRPr lang="es-E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Título 1"/>
          <p:cNvSpPr txBox="1">
            <a:spLocks noGrp="1"/>
          </p:cNvSpPr>
          <p:nvPr>
            <p:ph type="title" idx="4294967295"/>
          </p:nvPr>
        </p:nvSpPr>
        <p:spPr>
          <a:xfrm>
            <a:off x="457200" y="273600"/>
            <a:ext cx="8229240" cy="1144800"/>
          </a:xfrm>
        </p:spPr>
        <p:txBody>
          <a:bodyPr/>
          <a:lstStyle>
            <a:lvl1pPr hangingPunct="0">
              <a:defRPr>
                <a:latin typeface="Liberation Sans" pitchFamily="18"/>
              </a:defRPr>
            </a:lvl1pPr>
          </a:lstStyle>
          <a:p>
            <a:endParaRPr lang="es-ES"/>
          </a:p>
        </p:txBody>
      </p:sp>
      <p:sp>
        <p:nvSpPr>
          <p:cNvPr id="3" name="Marcador de texto 2"/>
          <p:cNvSpPr txBox="1">
            <a:spLocks noGrp="1"/>
          </p:cNvSpPr>
          <p:nvPr>
            <p:ph type="body" idx="4294967295"/>
          </p:nvPr>
        </p:nvSpPr>
        <p:spPr>
          <a:xfrm>
            <a:off x="457200" y="1604520"/>
            <a:ext cx="8229240" cy="3976919"/>
          </a:xfrm>
        </p:spPr>
        <p:txBody>
          <a:bodyPr/>
          <a:lstStyle>
            <a:lvl1pPr hangingPunct="0">
              <a:spcBef>
                <a:spcPts val="1417"/>
              </a:spcBef>
              <a:defRPr>
                <a:latin typeface="Liberation Sans" pitchFamily="18"/>
              </a:defRPr>
            </a:lvl1pPr>
          </a:lstStyle>
          <a:p>
            <a:endParaRPr lang="es-ES"/>
          </a:p>
        </p:txBody>
      </p:sp>
    </p:spTree>
    <p:extLst>
      <p:ext uri="{BB962C8B-B14F-4D97-AF65-F5344CB8AC3E}">
        <p14:creationId xmlns:p14="http://schemas.microsoft.com/office/powerpoint/2010/main" val="20234333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_2c_ Content over Content">
    <p:spTree>
      <p:nvGrpSpPr>
        <p:cNvPr id="1" name=""/>
        <p:cNvGrpSpPr/>
        <p:nvPr/>
      </p:nvGrpSpPr>
      <p:grpSpPr>
        <a:xfrm>
          <a:off x="0" y="0"/>
          <a:ext cx="0" cy="0"/>
          <a:chOff x="0" y="0"/>
          <a:chExt cx="0" cy="0"/>
        </a:xfrm>
      </p:grpSpPr>
      <p:sp>
        <p:nvSpPr>
          <p:cNvPr id="2" name="PlaceHolder 1"/>
          <p:cNvSpPr txBox="1">
            <a:spLocks noGrp="1"/>
          </p:cNvSpPr>
          <p:nvPr>
            <p:ph type="title"/>
          </p:nvPr>
        </p:nvSpPr>
        <p:spPr/>
        <p:txBody>
          <a:bodyPr/>
          <a:lstStyle>
            <a:lvl1pPr hangingPunct="0">
              <a:defRPr>
                <a:latin typeface="Liberation Sans" pitchFamily="18"/>
                <a:ea typeface="AR PL SungtiL GB" pitchFamily="2"/>
                <a:cs typeface="Lohit Devanagari" pitchFamily="2"/>
              </a:defRPr>
            </a:lvl1pPr>
          </a:lstStyle>
          <a:p>
            <a:pPr lvl="0"/>
            <a:endParaRPr lang="es-ES"/>
          </a:p>
        </p:txBody>
      </p:sp>
      <p:sp>
        <p:nvSpPr>
          <p:cNvPr id="3" name="PlaceHolder 2"/>
          <p:cNvSpPr txBox="1">
            <a:spLocks noGrp="1"/>
          </p:cNvSpPr>
          <p:nvPr>
            <p:ph type="title" idx="4294967295"/>
          </p:nvPr>
        </p:nvSpPr>
        <p:spPr>
          <a:xfrm>
            <a:off x="457200" y="1604520"/>
            <a:ext cx="8228880" cy="1896840"/>
          </a:xfrm>
        </p:spPr>
        <p:txBody>
          <a:bodyPr anchor="t" anchorCtr="0"/>
          <a:lstStyle>
            <a:lvl1pPr hangingPunct="0">
              <a:defRPr>
                <a:latin typeface="Liberation Sans" pitchFamily="18"/>
                <a:ea typeface="AR PL SungtiL GB" pitchFamily="2"/>
                <a:cs typeface="Lohit Devanagari" pitchFamily="2"/>
              </a:defRPr>
            </a:lvl1pPr>
          </a:lstStyle>
          <a:p>
            <a:pPr lvl="0"/>
            <a:endParaRPr lang="es-ES"/>
          </a:p>
        </p:txBody>
      </p:sp>
      <p:sp>
        <p:nvSpPr>
          <p:cNvPr id="4" name="PlaceHolder 3"/>
          <p:cNvSpPr txBox="1">
            <a:spLocks noGrp="1"/>
          </p:cNvSpPr>
          <p:nvPr>
            <p:ph type="title" idx="4294967295"/>
          </p:nvPr>
        </p:nvSpPr>
        <p:spPr>
          <a:xfrm>
            <a:off x="457200" y="3682439"/>
            <a:ext cx="8228880" cy="1896840"/>
          </a:xfrm>
        </p:spPr>
        <p:txBody>
          <a:bodyPr anchor="t" anchorCtr="0"/>
          <a:lstStyle>
            <a:lvl1pPr hangingPunct="0">
              <a:defRPr>
                <a:latin typeface="Liberation Sans" pitchFamily="18"/>
                <a:ea typeface="AR PL SungtiL GB" pitchFamily="2"/>
                <a:cs typeface="Lohit Devanagari" pitchFamily="2"/>
              </a:defRPr>
            </a:lvl1pPr>
          </a:lstStyle>
          <a:p>
            <a:pPr lvl="0"/>
            <a:endParaRPr lang="es-ES"/>
          </a:p>
        </p:txBody>
      </p:sp>
    </p:spTree>
    <p:extLst>
      <p:ext uri="{BB962C8B-B14F-4D97-AF65-F5344CB8AC3E}">
        <p14:creationId xmlns:p14="http://schemas.microsoft.com/office/powerpoint/2010/main" val="11768682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_2c_ 4 Content">
    <p:spTree>
      <p:nvGrpSpPr>
        <p:cNvPr id="1" name=""/>
        <p:cNvGrpSpPr/>
        <p:nvPr/>
      </p:nvGrpSpPr>
      <p:grpSpPr>
        <a:xfrm>
          <a:off x="0" y="0"/>
          <a:ext cx="0" cy="0"/>
          <a:chOff x="0" y="0"/>
          <a:chExt cx="0" cy="0"/>
        </a:xfrm>
      </p:grpSpPr>
      <p:sp>
        <p:nvSpPr>
          <p:cNvPr id="2" name="PlaceHolder 1"/>
          <p:cNvSpPr txBox="1">
            <a:spLocks noGrp="1"/>
          </p:cNvSpPr>
          <p:nvPr>
            <p:ph type="title"/>
          </p:nvPr>
        </p:nvSpPr>
        <p:spPr/>
        <p:txBody>
          <a:bodyPr/>
          <a:lstStyle>
            <a:lvl1pPr hangingPunct="0">
              <a:defRPr>
                <a:latin typeface="Liberation Sans" pitchFamily="18"/>
                <a:ea typeface="AR PL SungtiL GB" pitchFamily="2"/>
                <a:cs typeface="Lohit Devanagari" pitchFamily="2"/>
              </a:defRPr>
            </a:lvl1pPr>
          </a:lstStyle>
          <a:p>
            <a:pPr lvl="0"/>
            <a:endParaRPr lang="es-ES"/>
          </a:p>
        </p:txBody>
      </p:sp>
      <p:sp>
        <p:nvSpPr>
          <p:cNvPr id="3" name="PlaceHolder 2"/>
          <p:cNvSpPr txBox="1">
            <a:spLocks noGrp="1"/>
          </p:cNvSpPr>
          <p:nvPr>
            <p:ph type="title" idx="4294967295"/>
          </p:nvPr>
        </p:nvSpPr>
        <p:spPr>
          <a:xfrm>
            <a:off x="457200" y="1604520"/>
            <a:ext cx="4015800" cy="1896840"/>
          </a:xfrm>
        </p:spPr>
        <p:txBody>
          <a:bodyPr anchor="t" anchorCtr="0"/>
          <a:lstStyle>
            <a:lvl1pPr hangingPunct="0">
              <a:defRPr>
                <a:latin typeface="Liberation Sans" pitchFamily="18"/>
                <a:ea typeface="AR PL SungtiL GB" pitchFamily="2"/>
                <a:cs typeface="Lohit Devanagari" pitchFamily="2"/>
              </a:defRPr>
            </a:lvl1pPr>
          </a:lstStyle>
          <a:p>
            <a:pPr lvl="0"/>
            <a:endParaRPr lang="es-ES"/>
          </a:p>
        </p:txBody>
      </p:sp>
      <p:sp>
        <p:nvSpPr>
          <p:cNvPr id="4" name="PlaceHolder 3"/>
          <p:cNvSpPr txBox="1">
            <a:spLocks noGrp="1"/>
          </p:cNvSpPr>
          <p:nvPr>
            <p:ph type="title" idx="4294967295"/>
          </p:nvPr>
        </p:nvSpPr>
        <p:spPr>
          <a:xfrm>
            <a:off x="4674240" y="1604520"/>
            <a:ext cx="4015800" cy="1896840"/>
          </a:xfrm>
        </p:spPr>
        <p:txBody>
          <a:bodyPr anchor="t" anchorCtr="0"/>
          <a:lstStyle>
            <a:lvl1pPr hangingPunct="0">
              <a:defRPr>
                <a:latin typeface="Liberation Sans" pitchFamily="18"/>
                <a:ea typeface="AR PL SungtiL GB" pitchFamily="2"/>
                <a:cs typeface="Lohit Devanagari" pitchFamily="2"/>
              </a:defRPr>
            </a:lvl1pPr>
          </a:lstStyle>
          <a:p>
            <a:pPr lvl="0"/>
            <a:endParaRPr lang="es-ES"/>
          </a:p>
        </p:txBody>
      </p:sp>
      <p:sp>
        <p:nvSpPr>
          <p:cNvPr id="5" name="PlaceHolder 4"/>
          <p:cNvSpPr txBox="1">
            <a:spLocks noGrp="1"/>
          </p:cNvSpPr>
          <p:nvPr>
            <p:ph type="title" idx="4294967295"/>
          </p:nvPr>
        </p:nvSpPr>
        <p:spPr>
          <a:xfrm>
            <a:off x="4674240" y="3682439"/>
            <a:ext cx="4015800" cy="1896840"/>
          </a:xfrm>
        </p:spPr>
        <p:txBody>
          <a:bodyPr anchor="t" anchorCtr="0"/>
          <a:lstStyle>
            <a:lvl1pPr hangingPunct="0">
              <a:defRPr>
                <a:latin typeface="Liberation Sans" pitchFamily="18"/>
                <a:ea typeface="AR PL SungtiL GB" pitchFamily="2"/>
                <a:cs typeface="Lohit Devanagari" pitchFamily="2"/>
              </a:defRPr>
            </a:lvl1pPr>
          </a:lstStyle>
          <a:p>
            <a:pPr lvl="0"/>
            <a:endParaRPr lang="es-ES"/>
          </a:p>
        </p:txBody>
      </p:sp>
      <p:sp>
        <p:nvSpPr>
          <p:cNvPr id="6" name="PlaceHolder 5"/>
          <p:cNvSpPr txBox="1">
            <a:spLocks noGrp="1"/>
          </p:cNvSpPr>
          <p:nvPr>
            <p:ph type="title" idx="4294967295"/>
          </p:nvPr>
        </p:nvSpPr>
        <p:spPr>
          <a:xfrm>
            <a:off x="457200" y="3682439"/>
            <a:ext cx="4015800" cy="1896840"/>
          </a:xfrm>
        </p:spPr>
        <p:txBody>
          <a:bodyPr anchor="t" anchorCtr="0"/>
          <a:lstStyle>
            <a:lvl1pPr hangingPunct="0">
              <a:defRPr>
                <a:latin typeface="Liberation Sans" pitchFamily="18"/>
                <a:ea typeface="AR PL SungtiL GB" pitchFamily="2"/>
                <a:cs typeface="Lohit Devanagari" pitchFamily="2"/>
              </a:defRPr>
            </a:lvl1pPr>
          </a:lstStyle>
          <a:p>
            <a:pPr lvl="0"/>
            <a:endParaRPr lang="es-ES"/>
          </a:p>
        </p:txBody>
      </p:sp>
    </p:spTree>
    <p:extLst>
      <p:ext uri="{BB962C8B-B14F-4D97-AF65-F5344CB8AC3E}">
        <p14:creationId xmlns:p14="http://schemas.microsoft.com/office/powerpoint/2010/main" val="42091431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_2c_ 6 Content">
    <p:spTree>
      <p:nvGrpSpPr>
        <p:cNvPr id="1" name=""/>
        <p:cNvGrpSpPr/>
        <p:nvPr/>
      </p:nvGrpSpPr>
      <p:grpSpPr>
        <a:xfrm>
          <a:off x="0" y="0"/>
          <a:ext cx="0" cy="0"/>
          <a:chOff x="0" y="0"/>
          <a:chExt cx="0" cy="0"/>
        </a:xfrm>
      </p:grpSpPr>
      <p:sp>
        <p:nvSpPr>
          <p:cNvPr id="2" name="PlaceHolder 1"/>
          <p:cNvSpPr txBox="1">
            <a:spLocks noGrp="1"/>
          </p:cNvSpPr>
          <p:nvPr>
            <p:ph type="title" idx="4294967295"/>
          </p:nvPr>
        </p:nvSpPr>
        <p:spPr/>
        <p:txBody>
          <a:bodyPr/>
          <a:lstStyle>
            <a:lvl1pPr hangingPunct="0">
              <a:defRPr>
                <a:latin typeface="Liberation Sans" pitchFamily="18"/>
                <a:ea typeface="AR PL SungtiL GB" pitchFamily="2"/>
                <a:cs typeface="Lohit Devanagari" pitchFamily="2"/>
              </a:defRPr>
            </a:lvl1pPr>
          </a:lstStyle>
          <a:p>
            <a:pPr lvl="0"/>
            <a:endParaRPr lang="es-ES"/>
          </a:p>
        </p:txBody>
      </p:sp>
      <p:sp>
        <p:nvSpPr>
          <p:cNvPr id="3" name="PlaceHolder 2"/>
          <p:cNvSpPr txBox="1">
            <a:spLocks noGrp="1"/>
          </p:cNvSpPr>
          <p:nvPr>
            <p:ph type="title" idx="4294967295"/>
          </p:nvPr>
        </p:nvSpPr>
        <p:spPr>
          <a:xfrm>
            <a:off x="457200" y="1604520"/>
            <a:ext cx="8228880" cy="3976919"/>
          </a:xfrm>
        </p:spPr>
        <p:txBody>
          <a:bodyPr anchor="t" anchorCtr="0"/>
          <a:lstStyle>
            <a:lvl1pPr hangingPunct="0">
              <a:defRPr>
                <a:latin typeface="Liberation Sans" pitchFamily="18"/>
                <a:ea typeface="AR PL SungtiL GB" pitchFamily="2"/>
                <a:cs typeface="Lohit Devanagari" pitchFamily="2"/>
              </a:defRPr>
            </a:lvl1pPr>
          </a:lstStyle>
          <a:p>
            <a:pPr lvl="0"/>
            <a:endParaRPr lang="es-ES"/>
          </a:p>
        </p:txBody>
      </p:sp>
      <p:sp>
        <p:nvSpPr>
          <p:cNvPr id="4" name="PlaceHolder 3"/>
          <p:cNvSpPr txBox="1">
            <a:spLocks noGrp="1"/>
          </p:cNvSpPr>
          <p:nvPr>
            <p:ph type="title" idx="4294967295"/>
          </p:nvPr>
        </p:nvSpPr>
        <p:spPr>
          <a:xfrm>
            <a:off x="457200" y="1604520"/>
            <a:ext cx="8228880" cy="3976919"/>
          </a:xfrm>
        </p:spPr>
        <p:txBody>
          <a:bodyPr anchor="t" anchorCtr="0"/>
          <a:lstStyle>
            <a:lvl1pPr hangingPunct="0">
              <a:defRPr>
                <a:latin typeface="Liberation Sans" pitchFamily="18"/>
                <a:ea typeface="AR PL SungtiL GB" pitchFamily="2"/>
                <a:cs typeface="Lohit Devanagari" pitchFamily="2"/>
              </a:defRPr>
            </a:lvl1pPr>
          </a:lstStyle>
          <a:p>
            <a:pPr lvl="0"/>
            <a:endParaRPr lang="es-ES"/>
          </a:p>
        </p:txBody>
      </p:sp>
      <p:pic>
        <p:nvPicPr>
          <p:cNvPr id="5" name="Imagen1">
            <a:extLst>
              <a:ext uri="{FF2B5EF4-FFF2-40B4-BE49-F238E27FC236}">
                <a16:creationId xmlns:a16="http://schemas.microsoft.com/office/drawing/2014/main" id="{00000000-0000-0000-0000-000000000000}"/>
              </a:ext>
            </a:extLst>
          </p:cNvPr>
          <p:cNvPicPr>
            <a:picLocks noChangeAspect="1"/>
          </p:cNvPicPr>
          <p:nvPr/>
        </p:nvPicPr>
        <p:blipFill>
          <a:blip r:embed="rId2"/>
          <a:stretch>
            <a:fillRect/>
          </a:stretch>
        </p:blipFill>
        <p:spPr>
          <a:xfrm>
            <a:off x="2079000" y="1604520"/>
            <a:ext cx="4985280" cy="3976919"/>
          </a:xfrm>
          <a:prstGeom prst="rect">
            <a:avLst/>
          </a:prstGeom>
          <a:noFill/>
          <a:ln>
            <a:noFill/>
          </a:ln>
        </p:spPr>
      </p:pic>
      <p:pic>
        <p:nvPicPr>
          <p:cNvPr id="6" name="Imagen2">
            <a:extLst>
              <a:ext uri="{FF2B5EF4-FFF2-40B4-BE49-F238E27FC236}">
                <a16:creationId xmlns:a16="http://schemas.microsoft.com/office/drawing/2014/main" id="{00000000-0000-0000-0000-000000000000}"/>
              </a:ext>
            </a:extLst>
          </p:cNvPr>
          <p:cNvPicPr>
            <a:picLocks noChangeAspect="1"/>
          </p:cNvPicPr>
          <p:nvPr/>
        </p:nvPicPr>
        <p:blipFill>
          <a:blip r:embed="rId2"/>
          <a:stretch>
            <a:fillRect/>
          </a:stretch>
        </p:blipFill>
        <p:spPr>
          <a:xfrm>
            <a:off x="2079000" y="1604520"/>
            <a:ext cx="4985280" cy="3976919"/>
          </a:xfrm>
          <a:prstGeom prst="rect">
            <a:avLst/>
          </a:prstGeom>
          <a:noFill/>
          <a:ln>
            <a:noFill/>
          </a:ln>
        </p:spPr>
      </p:pic>
    </p:spTree>
    <p:extLst>
      <p:ext uri="{BB962C8B-B14F-4D97-AF65-F5344CB8AC3E}">
        <p14:creationId xmlns:p14="http://schemas.microsoft.com/office/powerpoint/2010/main" val="37180583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 name="PlaceHolder 1"/>
          <p:cNvSpPr txBox="1">
            <a:spLocks noGrp="1"/>
          </p:cNvSpPr>
          <p:nvPr>
            <p:ph type="title"/>
          </p:nvPr>
        </p:nvSpPr>
        <p:spPr/>
        <p:txBody>
          <a:bodyPr/>
          <a:lstStyle>
            <a:lvl1pPr hangingPunct="0">
              <a:defRPr>
                <a:latin typeface="Liberation Sans" pitchFamily="18"/>
                <a:ea typeface="AR PL SungtiL GB" pitchFamily="2"/>
                <a:cs typeface="Lohit Devanagari" pitchFamily="2"/>
              </a:defRPr>
            </a:lvl1pPr>
          </a:lstStyle>
          <a:p>
            <a:pPr lvl="0"/>
            <a:endParaRPr lang="es-ES"/>
          </a:p>
        </p:txBody>
      </p:sp>
      <p:sp>
        <p:nvSpPr>
          <p:cNvPr id="3" name="PlaceHolder 2"/>
          <p:cNvSpPr txBox="1">
            <a:spLocks noGrp="1"/>
          </p:cNvSpPr>
          <p:nvPr>
            <p:ph type="subTitle" idx="4294967295"/>
          </p:nvPr>
        </p:nvSpPr>
        <p:spPr/>
        <p:txBody>
          <a:bodyPr anchor="ctr" anchorCtr="1"/>
          <a:lstStyle>
            <a:lvl1pPr marL="0" indent="0" algn="ctr" hangingPunct="0">
              <a:buNone/>
              <a:defRPr>
                <a:latin typeface="Liberation Sans" pitchFamily="18"/>
                <a:ea typeface="AR PL SungtiL GB" pitchFamily="2"/>
                <a:cs typeface="Lohit Devanagari" pitchFamily="2"/>
              </a:defRPr>
            </a:lvl1pPr>
          </a:lstStyle>
          <a:p>
            <a:pPr lvl="0"/>
            <a:endParaRPr lang="es-ES"/>
          </a:p>
        </p:txBody>
      </p:sp>
    </p:spTree>
    <p:extLst>
      <p:ext uri="{BB962C8B-B14F-4D97-AF65-F5344CB8AC3E}">
        <p14:creationId xmlns:p14="http://schemas.microsoft.com/office/powerpoint/2010/main" val="41907688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_2c_ Content">
    <p:spTree>
      <p:nvGrpSpPr>
        <p:cNvPr id="1" name=""/>
        <p:cNvGrpSpPr/>
        <p:nvPr/>
      </p:nvGrpSpPr>
      <p:grpSpPr>
        <a:xfrm>
          <a:off x="0" y="0"/>
          <a:ext cx="0" cy="0"/>
          <a:chOff x="0" y="0"/>
          <a:chExt cx="0" cy="0"/>
        </a:xfrm>
      </p:grpSpPr>
      <p:sp>
        <p:nvSpPr>
          <p:cNvPr id="2" name="PlaceHolder 1"/>
          <p:cNvSpPr txBox="1">
            <a:spLocks noGrp="1"/>
          </p:cNvSpPr>
          <p:nvPr>
            <p:ph type="title"/>
          </p:nvPr>
        </p:nvSpPr>
        <p:spPr/>
        <p:txBody>
          <a:bodyPr/>
          <a:lstStyle>
            <a:lvl1pPr hangingPunct="0">
              <a:defRPr>
                <a:latin typeface="Liberation Sans" pitchFamily="18"/>
                <a:ea typeface="AR PL SungtiL GB" pitchFamily="2"/>
                <a:cs typeface="Lohit Devanagari" pitchFamily="2"/>
              </a:defRPr>
            </a:lvl1pPr>
          </a:lstStyle>
          <a:p>
            <a:pPr lvl="0"/>
            <a:endParaRPr lang="es-ES"/>
          </a:p>
        </p:txBody>
      </p:sp>
      <p:sp>
        <p:nvSpPr>
          <p:cNvPr id="3" name="PlaceHolder 2"/>
          <p:cNvSpPr txBox="1">
            <a:spLocks noGrp="1"/>
          </p:cNvSpPr>
          <p:nvPr>
            <p:ph type="title" idx="4294967295"/>
          </p:nvPr>
        </p:nvSpPr>
        <p:spPr>
          <a:xfrm>
            <a:off x="457200" y="1604520"/>
            <a:ext cx="8228880" cy="3976919"/>
          </a:xfrm>
        </p:spPr>
        <p:txBody>
          <a:bodyPr anchor="t" anchorCtr="0"/>
          <a:lstStyle>
            <a:lvl1pPr hangingPunct="0">
              <a:defRPr>
                <a:latin typeface="Liberation Sans" pitchFamily="18"/>
                <a:ea typeface="AR PL SungtiL GB" pitchFamily="2"/>
                <a:cs typeface="Lohit Devanagari" pitchFamily="2"/>
              </a:defRPr>
            </a:lvl1pPr>
          </a:lstStyle>
          <a:p>
            <a:pPr lvl="0"/>
            <a:endParaRPr lang="es-ES"/>
          </a:p>
        </p:txBody>
      </p:sp>
    </p:spTree>
    <p:extLst>
      <p:ext uri="{BB962C8B-B14F-4D97-AF65-F5344CB8AC3E}">
        <p14:creationId xmlns:p14="http://schemas.microsoft.com/office/powerpoint/2010/main" val="10412327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_2c_ 2 Content">
    <p:spTree>
      <p:nvGrpSpPr>
        <p:cNvPr id="1" name=""/>
        <p:cNvGrpSpPr/>
        <p:nvPr/>
      </p:nvGrpSpPr>
      <p:grpSpPr>
        <a:xfrm>
          <a:off x="0" y="0"/>
          <a:ext cx="0" cy="0"/>
          <a:chOff x="0" y="0"/>
          <a:chExt cx="0" cy="0"/>
        </a:xfrm>
      </p:grpSpPr>
      <p:sp>
        <p:nvSpPr>
          <p:cNvPr id="2" name="PlaceHolder 1"/>
          <p:cNvSpPr txBox="1">
            <a:spLocks noGrp="1"/>
          </p:cNvSpPr>
          <p:nvPr>
            <p:ph type="title"/>
          </p:nvPr>
        </p:nvSpPr>
        <p:spPr/>
        <p:txBody>
          <a:bodyPr/>
          <a:lstStyle>
            <a:lvl1pPr hangingPunct="0">
              <a:defRPr>
                <a:latin typeface="Liberation Sans" pitchFamily="18"/>
                <a:ea typeface="AR PL SungtiL GB" pitchFamily="2"/>
                <a:cs typeface="Lohit Devanagari" pitchFamily="2"/>
              </a:defRPr>
            </a:lvl1pPr>
          </a:lstStyle>
          <a:p>
            <a:pPr lvl="0"/>
            <a:endParaRPr lang="es-ES"/>
          </a:p>
        </p:txBody>
      </p:sp>
      <p:sp>
        <p:nvSpPr>
          <p:cNvPr id="3" name="PlaceHolder 2"/>
          <p:cNvSpPr txBox="1">
            <a:spLocks noGrp="1"/>
          </p:cNvSpPr>
          <p:nvPr>
            <p:ph type="title" idx="4294967295"/>
          </p:nvPr>
        </p:nvSpPr>
        <p:spPr>
          <a:xfrm>
            <a:off x="457200" y="1604520"/>
            <a:ext cx="4015800" cy="3976919"/>
          </a:xfrm>
        </p:spPr>
        <p:txBody>
          <a:bodyPr anchor="t" anchorCtr="0"/>
          <a:lstStyle>
            <a:lvl1pPr hangingPunct="0">
              <a:defRPr>
                <a:latin typeface="Liberation Sans" pitchFamily="18"/>
                <a:ea typeface="AR PL SungtiL GB" pitchFamily="2"/>
                <a:cs typeface="Lohit Devanagari" pitchFamily="2"/>
              </a:defRPr>
            </a:lvl1pPr>
          </a:lstStyle>
          <a:p>
            <a:pPr lvl="0"/>
            <a:endParaRPr lang="es-ES"/>
          </a:p>
        </p:txBody>
      </p:sp>
      <p:sp>
        <p:nvSpPr>
          <p:cNvPr id="4" name="PlaceHolder 3"/>
          <p:cNvSpPr txBox="1">
            <a:spLocks noGrp="1"/>
          </p:cNvSpPr>
          <p:nvPr>
            <p:ph type="title" idx="4294967295"/>
          </p:nvPr>
        </p:nvSpPr>
        <p:spPr>
          <a:xfrm>
            <a:off x="4674240" y="1604520"/>
            <a:ext cx="4015800" cy="3976919"/>
          </a:xfrm>
        </p:spPr>
        <p:txBody>
          <a:bodyPr anchor="t" anchorCtr="0"/>
          <a:lstStyle>
            <a:lvl1pPr hangingPunct="0">
              <a:defRPr>
                <a:latin typeface="Liberation Sans" pitchFamily="18"/>
                <a:ea typeface="AR PL SungtiL GB" pitchFamily="2"/>
                <a:cs typeface="Lohit Devanagari" pitchFamily="2"/>
              </a:defRPr>
            </a:lvl1pPr>
          </a:lstStyle>
          <a:p>
            <a:pPr lvl="0"/>
            <a:endParaRPr lang="es-ES"/>
          </a:p>
        </p:txBody>
      </p:sp>
    </p:spTree>
    <p:extLst>
      <p:ext uri="{BB962C8B-B14F-4D97-AF65-F5344CB8AC3E}">
        <p14:creationId xmlns:p14="http://schemas.microsoft.com/office/powerpoint/2010/main" val="40659514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PlaceHolder 1"/>
          <p:cNvSpPr txBox="1">
            <a:spLocks noGrp="1"/>
          </p:cNvSpPr>
          <p:nvPr>
            <p:ph type="title"/>
          </p:nvPr>
        </p:nvSpPr>
        <p:spPr/>
        <p:txBody>
          <a:bodyPr/>
          <a:lstStyle>
            <a:lvl1pPr hangingPunct="0">
              <a:defRPr>
                <a:latin typeface="Liberation Sans" pitchFamily="18"/>
                <a:ea typeface="AR PL SungtiL GB" pitchFamily="2"/>
                <a:cs typeface="Lohit Devanagari" pitchFamily="2"/>
              </a:defRPr>
            </a:lvl1pPr>
          </a:lstStyle>
          <a:p>
            <a:pPr lvl="0"/>
            <a:endParaRPr lang="es-ES"/>
          </a:p>
        </p:txBody>
      </p:sp>
    </p:spTree>
    <p:extLst>
      <p:ext uri="{BB962C8B-B14F-4D97-AF65-F5344CB8AC3E}">
        <p14:creationId xmlns:p14="http://schemas.microsoft.com/office/powerpoint/2010/main" val="29738214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 name="PlaceHolder 1"/>
          <p:cNvSpPr txBox="1">
            <a:spLocks noGrp="1"/>
          </p:cNvSpPr>
          <p:nvPr>
            <p:ph type="subTitle" idx="4294967295"/>
          </p:nvPr>
        </p:nvSpPr>
        <p:spPr>
          <a:xfrm>
            <a:off x="457200" y="273600"/>
            <a:ext cx="8228880" cy="5307839"/>
          </a:xfrm>
        </p:spPr>
        <p:txBody>
          <a:bodyPr anchor="ctr" anchorCtr="1"/>
          <a:lstStyle>
            <a:lvl1pPr marL="0" indent="0" algn="ctr" hangingPunct="0">
              <a:buNone/>
              <a:defRPr>
                <a:latin typeface="Liberation Sans" pitchFamily="18"/>
                <a:ea typeface="AR PL SungtiL GB" pitchFamily="2"/>
                <a:cs typeface="Lohit Devanagari" pitchFamily="2"/>
              </a:defRPr>
            </a:lvl1pPr>
          </a:lstStyle>
          <a:p>
            <a:pPr lvl="0"/>
            <a:endParaRPr lang="es-ES"/>
          </a:p>
        </p:txBody>
      </p:sp>
    </p:spTree>
    <p:extLst>
      <p:ext uri="{BB962C8B-B14F-4D97-AF65-F5344CB8AC3E}">
        <p14:creationId xmlns:p14="http://schemas.microsoft.com/office/powerpoint/2010/main" val="25965640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_2c_ 2 Content and Content">
    <p:spTree>
      <p:nvGrpSpPr>
        <p:cNvPr id="1" name=""/>
        <p:cNvGrpSpPr/>
        <p:nvPr/>
      </p:nvGrpSpPr>
      <p:grpSpPr>
        <a:xfrm>
          <a:off x="0" y="0"/>
          <a:ext cx="0" cy="0"/>
          <a:chOff x="0" y="0"/>
          <a:chExt cx="0" cy="0"/>
        </a:xfrm>
      </p:grpSpPr>
      <p:sp>
        <p:nvSpPr>
          <p:cNvPr id="2" name="PlaceHolder 1"/>
          <p:cNvSpPr txBox="1">
            <a:spLocks noGrp="1"/>
          </p:cNvSpPr>
          <p:nvPr>
            <p:ph type="title"/>
          </p:nvPr>
        </p:nvSpPr>
        <p:spPr/>
        <p:txBody>
          <a:bodyPr/>
          <a:lstStyle>
            <a:lvl1pPr hangingPunct="0">
              <a:defRPr>
                <a:latin typeface="Liberation Sans" pitchFamily="18"/>
                <a:ea typeface="AR PL SungtiL GB" pitchFamily="2"/>
                <a:cs typeface="Lohit Devanagari" pitchFamily="2"/>
              </a:defRPr>
            </a:lvl1pPr>
          </a:lstStyle>
          <a:p>
            <a:pPr lvl="0"/>
            <a:endParaRPr lang="es-ES"/>
          </a:p>
        </p:txBody>
      </p:sp>
      <p:sp>
        <p:nvSpPr>
          <p:cNvPr id="3" name="PlaceHolder 2"/>
          <p:cNvSpPr txBox="1">
            <a:spLocks noGrp="1"/>
          </p:cNvSpPr>
          <p:nvPr>
            <p:ph type="title" idx="4294967295"/>
          </p:nvPr>
        </p:nvSpPr>
        <p:spPr>
          <a:xfrm>
            <a:off x="457200" y="1604520"/>
            <a:ext cx="4015800" cy="1896840"/>
          </a:xfrm>
        </p:spPr>
        <p:txBody>
          <a:bodyPr anchor="t" anchorCtr="0"/>
          <a:lstStyle>
            <a:lvl1pPr hangingPunct="0">
              <a:defRPr>
                <a:latin typeface="Liberation Sans" pitchFamily="18"/>
                <a:ea typeface="AR PL SungtiL GB" pitchFamily="2"/>
                <a:cs typeface="Lohit Devanagari" pitchFamily="2"/>
              </a:defRPr>
            </a:lvl1pPr>
          </a:lstStyle>
          <a:p>
            <a:pPr lvl="0"/>
            <a:endParaRPr lang="es-ES"/>
          </a:p>
        </p:txBody>
      </p:sp>
      <p:sp>
        <p:nvSpPr>
          <p:cNvPr id="4" name="PlaceHolder 3"/>
          <p:cNvSpPr txBox="1">
            <a:spLocks noGrp="1"/>
          </p:cNvSpPr>
          <p:nvPr>
            <p:ph type="title" idx="4294967295"/>
          </p:nvPr>
        </p:nvSpPr>
        <p:spPr>
          <a:xfrm>
            <a:off x="457200" y="3682439"/>
            <a:ext cx="4015800" cy="1896840"/>
          </a:xfrm>
        </p:spPr>
        <p:txBody>
          <a:bodyPr anchor="t" anchorCtr="0"/>
          <a:lstStyle>
            <a:lvl1pPr hangingPunct="0">
              <a:defRPr>
                <a:latin typeface="Liberation Sans" pitchFamily="18"/>
                <a:ea typeface="AR PL SungtiL GB" pitchFamily="2"/>
                <a:cs typeface="Lohit Devanagari" pitchFamily="2"/>
              </a:defRPr>
            </a:lvl1pPr>
          </a:lstStyle>
          <a:p>
            <a:pPr lvl="0"/>
            <a:endParaRPr lang="es-ES"/>
          </a:p>
        </p:txBody>
      </p:sp>
      <p:sp>
        <p:nvSpPr>
          <p:cNvPr id="5" name="PlaceHolder 4"/>
          <p:cNvSpPr txBox="1">
            <a:spLocks noGrp="1"/>
          </p:cNvSpPr>
          <p:nvPr>
            <p:ph type="title" idx="4294967295"/>
          </p:nvPr>
        </p:nvSpPr>
        <p:spPr>
          <a:xfrm>
            <a:off x="4674240" y="1604520"/>
            <a:ext cx="4015800" cy="3976919"/>
          </a:xfrm>
        </p:spPr>
        <p:txBody>
          <a:bodyPr anchor="t" anchorCtr="0"/>
          <a:lstStyle>
            <a:lvl1pPr hangingPunct="0">
              <a:defRPr>
                <a:latin typeface="Liberation Sans" pitchFamily="18"/>
                <a:ea typeface="AR PL SungtiL GB" pitchFamily="2"/>
                <a:cs typeface="Lohit Devanagari" pitchFamily="2"/>
              </a:defRPr>
            </a:lvl1pPr>
          </a:lstStyle>
          <a:p>
            <a:pPr lvl="0"/>
            <a:endParaRPr lang="es-ES"/>
          </a:p>
        </p:txBody>
      </p:sp>
    </p:spTree>
    <p:extLst>
      <p:ext uri="{BB962C8B-B14F-4D97-AF65-F5344CB8AC3E}">
        <p14:creationId xmlns:p14="http://schemas.microsoft.com/office/powerpoint/2010/main" val="18209235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PlaceHolder 1"/>
          <p:cNvSpPr txBox="1">
            <a:spLocks noGrp="1"/>
          </p:cNvSpPr>
          <p:nvPr>
            <p:ph type="title"/>
          </p:nvPr>
        </p:nvSpPr>
        <p:spPr/>
        <p:txBody>
          <a:bodyPr/>
          <a:lstStyle>
            <a:lvl1pPr hangingPunct="0">
              <a:defRPr>
                <a:latin typeface="Liberation Sans" pitchFamily="18"/>
                <a:ea typeface="AR PL SungtiL GB" pitchFamily="2"/>
                <a:cs typeface="Lohit Devanagari" pitchFamily="2"/>
              </a:defRPr>
            </a:lvl1pPr>
          </a:lstStyle>
          <a:p>
            <a:pPr lvl="0"/>
            <a:endParaRPr lang="es-ES"/>
          </a:p>
        </p:txBody>
      </p:sp>
      <p:sp>
        <p:nvSpPr>
          <p:cNvPr id="3" name="PlaceHolder 2"/>
          <p:cNvSpPr txBox="1">
            <a:spLocks noGrp="1"/>
          </p:cNvSpPr>
          <p:nvPr>
            <p:ph type="title" idx="4294967295"/>
          </p:nvPr>
        </p:nvSpPr>
        <p:spPr>
          <a:xfrm>
            <a:off x="457200" y="1604520"/>
            <a:ext cx="4015800" cy="3976919"/>
          </a:xfrm>
        </p:spPr>
        <p:txBody>
          <a:bodyPr anchor="t" anchorCtr="0"/>
          <a:lstStyle>
            <a:lvl1pPr hangingPunct="0">
              <a:defRPr>
                <a:latin typeface="Liberation Sans" pitchFamily="18"/>
                <a:ea typeface="AR PL SungtiL GB" pitchFamily="2"/>
                <a:cs typeface="Lohit Devanagari" pitchFamily="2"/>
              </a:defRPr>
            </a:lvl1pPr>
          </a:lstStyle>
          <a:p>
            <a:pPr lvl="0"/>
            <a:endParaRPr lang="es-ES"/>
          </a:p>
        </p:txBody>
      </p:sp>
      <p:sp>
        <p:nvSpPr>
          <p:cNvPr id="4" name="PlaceHolder 3"/>
          <p:cNvSpPr txBox="1">
            <a:spLocks noGrp="1"/>
          </p:cNvSpPr>
          <p:nvPr>
            <p:ph type="title" idx="4294967295"/>
          </p:nvPr>
        </p:nvSpPr>
        <p:spPr>
          <a:xfrm>
            <a:off x="4674240" y="1604520"/>
            <a:ext cx="4015800" cy="1896840"/>
          </a:xfrm>
        </p:spPr>
        <p:txBody>
          <a:bodyPr anchor="t" anchorCtr="0"/>
          <a:lstStyle>
            <a:lvl1pPr hangingPunct="0">
              <a:defRPr>
                <a:latin typeface="Liberation Sans" pitchFamily="18"/>
                <a:ea typeface="AR PL SungtiL GB" pitchFamily="2"/>
                <a:cs typeface="Lohit Devanagari" pitchFamily="2"/>
              </a:defRPr>
            </a:lvl1pPr>
          </a:lstStyle>
          <a:p>
            <a:pPr lvl="0"/>
            <a:endParaRPr lang="es-ES"/>
          </a:p>
        </p:txBody>
      </p:sp>
      <p:sp>
        <p:nvSpPr>
          <p:cNvPr id="5" name="PlaceHolder 4"/>
          <p:cNvSpPr txBox="1">
            <a:spLocks noGrp="1"/>
          </p:cNvSpPr>
          <p:nvPr>
            <p:ph type="title" idx="4294967295"/>
          </p:nvPr>
        </p:nvSpPr>
        <p:spPr>
          <a:xfrm>
            <a:off x="4674240" y="3682439"/>
            <a:ext cx="4015800" cy="1896840"/>
          </a:xfrm>
        </p:spPr>
        <p:txBody>
          <a:bodyPr anchor="t" anchorCtr="0"/>
          <a:lstStyle>
            <a:lvl1pPr hangingPunct="0">
              <a:defRPr>
                <a:latin typeface="Liberation Sans" pitchFamily="18"/>
                <a:ea typeface="AR PL SungtiL GB" pitchFamily="2"/>
                <a:cs typeface="Lohit Devanagari" pitchFamily="2"/>
              </a:defRPr>
            </a:lvl1pPr>
          </a:lstStyle>
          <a:p>
            <a:pPr lvl="0"/>
            <a:endParaRPr lang="es-ES"/>
          </a:p>
        </p:txBody>
      </p:sp>
    </p:spTree>
    <p:extLst>
      <p:ext uri="{BB962C8B-B14F-4D97-AF65-F5344CB8AC3E}">
        <p14:creationId xmlns:p14="http://schemas.microsoft.com/office/powerpoint/2010/main" val="8053002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_2c_ 2 Content over Content">
    <p:spTree>
      <p:nvGrpSpPr>
        <p:cNvPr id="1" name=""/>
        <p:cNvGrpSpPr/>
        <p:nvPr/>
      </p:nvGrpSpPr>
      <p:grpSpPr>
        <a:xfrm>
          <a:off x="0" y="0"/>
          <a:ext cx="0" cy="0"/>
          <a:chOff x="0" y="0"/>
          <a:chExt cx="0" cy="0"/>
        </a:xfrm>
      </p:grpSpPr>
      <p:sp>
        <p:nvSpPr>
          <p:cNvPr id="2" name="PlaceHolder 1"/>
          <p:cNvSpPr txBox="1">
            <a:spLocks noGrp="1"/>
          </p:cNvSpPr>
          <p:nvPr>
            <p:ph type="title"/>
          </p:nvPr>
        </p:nvSpPr>
        <p:spPr/>
        <p:txBody>
          <a:bodyPr/>
          <a:lstStyle>
            <a:lvl1pPr hangingPunct="0">
              <a:defRPr>
                <a:latin typeface="Liberation Sans" pitchFamily="18"/>
                <a:ea typeface="AR PL SungtiL GB" pitchFamily="2"/>
                <a:cs typeface="Lohit Devanagari" pitchFamily="2"/>
              </a:defRPr>
            </a:lvl1pPr>
          </a:lstStyle>
          <a:p>
            <a:pPr lvl="0"/>
            <a:endParaRPr lang="es-ES"/>
          </a:p>
        </p:txBody>
      </p:sp>
      <p:sp>
        <p:nvSpPr>
          <p:cNvPr id="3" name="PlaceHolder 2"/>
          <p:cNvSpPr txBox="1">
            <a:spLocks noGrp="1"/>
          </p:cNvSpPr>
          <p:nvPr>
            <p:ph type="title" idx="4294967295"/>
          </p:nvPr>
        </p:nvSpPr>
        <p:spPr>
          <a:xfrm>
            <a:off x="457200" y="1604520"/>
            <a:ext cx="4015800" cy="1896840"/>
          </a:xfrm>
        </p:spPr>
        <p:txBody>
          <a:bodyPr anchor="t" anchorCtr="0"/>
          <a:lstStyle>
            <a:lvl1pPr hangingPunct="0">
              <a:defRPr>
                <a:latin typeface="Liberation Sans" pitchFamily="18"/>
                <a:ea typeface="AR PL SungtiL GB" pitchFamily="2"/>
                <a:cs typeface="Lohit Devanagari" pitchFamily="2"/>
              </a:defRPr>
            </a:lvl1pPr>
          </a:lstStyle>
          <a:p>
            <a:pPr lvl="0"/>
            <a:endParaRPr lang="es-ES"/>
          </a:p>
        </p:txBody>
      </p:sp>
      <p:sp>
        <p:nvSpPr>
          <p:cNvPr id="4" name="PlaceHolder 3"/>
          <p:cNvSpPr txBox="1">
            <a:spLocks noGrp="1"/>
          </p:cNvSpPr>
          <p:nvPr>
            <p:ph type="title" idx="4294967295"/>
          </p:nvPr>
        </p:nvSpPr>
        <p:spPr>
          <a:xfrm>
            <a:off x="4674240" y="1604520"/>
            <a:ext cx="4015800" cy="1896840"/>
          </a:xfrm>
        </p:spPr>
        <p:txBody>
          <a:bodyPr anchor="t" anchorCtr="0"/>
          <a:lstStyle>
            <a:lvl1pPr hangingPunct="0">
              <a:defRPr>
                <a:latin typeface="Liberation Sans" pitchFamily="18"/>
                <a:ea typeface="AR PL SungtiL GB" pitchFamily="2"/>
                <a:cs typeface="Lohit Devanagari" pitchFamily="2"/>
              </a:defRPr>
            </a:lvl1pPr>
          </a:lstStyle>
          <a:p>
            <a:pPr lvl="0"/>
            <a:endParaRPr lang="es-ES"/>
          </a:p>
        </p:txBody>
      </p:sp>
      <p:sp>
        <p:nvSpPr>
          <p:cNvPr id="5" name="PlaceHolder 4"/>
          <p:cNvSpPr txBox="1">
            <a:spLocks noGrp="1"/>
          </p:cNvSpPr>
          <p:nvPr>
            <p:ph type="title" idx="4294967295"/>
          </p:nvPr>
        </p:nvSpPr>
        <p:spPr>
          <a:xfrm>
            <a:off x="457200" y="3682439"/>
            <a:ext cx="8228880" cy="1896840"/>
          </a:xfrm>
        </p:spPr>
        <p:txBody>
          <a:bodyPr anchor="t" anchorCtr="0"/>
          <a:lstStyle>
            <a:lvl1pPr hangingPunct="0">
              <a:defRPr>
                <a:latin typeface="Liberation Sans" pitchFamily="18"/>
                <a:ea typeface="AR PL SungtiL GB" pitchFamily="2"/>
                <a:cs typeface="Lohit Devanagari" pitchFamily="2"/>
              </a:defRPr>
            </a:lvl1pPr>
          </a:lstStyle>
          <a:p>
            <a:pPr lvl="0"/>
            <a:endParaRPr lang="es-ES"/>
          </a:p>
        </p:txBody>
      </p:sp>
    </p:spTree>
    <p:extLst>
      <p:ext uri="{BB962C8B-B14F-4D97-AF65-F5344CB8AC3E}">
        <p14:creationId xmlns:p14="http://schemas.microsoft.com/office/powerpoint/2010/main" val="16949301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CustomShape 1"/>
          <p:cNvSpPr/>
          <p:nvPr/>
        </p:nvSpPr>
        <p:spPr>
          <a:xfrm>
            <a:off x="685799" y="6248520"/>
            <a:ext cx="1900440" cy="452880"/>
          </a:xfrm>
          <a:custGeom>
            <a:avLst/>
            <a:gdLst>
              <a:gd name="f0" fmla="val w"/>
              <a:gd name="f1" fmla="val h"/>
              <a:gd name="f2" fmla="val 0"/>
              <a:gd name="f3" fmla="val 1900555"/>
              <a:gd name="f4" fmla="val 452755"/>
              <a:gd name="f5" fmla="*/ f0 1 1900555"/>
              <a:gd name="f6" fmla="*/ f1 1 452755"/>
              <a:gd name="f7" fmla="val f2"/>
              <a:gd name="f8" fmla="val f3"/>
              <a:gd name="f9" fmla="val f4"/>
              <a:gd name="f10" fmla="+- f9 0 f7"/>
              <a:gd name="f11" fmla="+- f8 0 f7"/>
              <a:gd name="f12" fmla="*/ f11 1 1900555"/>
              <a:gd name="f13" fmla="*/ f10 1 452755"/>
              <a:gd name="f14" fmla="*/ 0 1 f12"/>
              <a:gd name="f15" fmla="*/ 1900555 1 f12"/>
              <a:gd name="f16" fmla="*/ 0 1 f13"/>
              <a:gd name="f17" fmla="*/ 45275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1900555" h="452755">
                <a:moveTo>
                  <a:pt x="f2" y="f2"/>
                </a:moveTo>
                <a:lnTo>
                  <a:pt x="f3" y="f2"/>
                </a:lnTo>
                <a:lnTo>
                  <a:pt x="f3" y="f4"/>
                </a:lnTo>
                <a:lnTo>
                  <a:pt x="f2" y="f4"/>
                </a:lnTo>
                <a:lnTo>
                  <a:pt x="f2" y="f2"/>
                </a:lnTo>
                <a:close/>
              </a:path>
            </a:pathLst>
          </a:custGeom>
          <a:noFill/>
          <a:ln>
            <a:noFill/>
            <a:prstDash val="solid"/>
          </a:ln>
        </p:spPr>
        <p:txBody>
          <a:bodyPr vert="horz" wrap="square" lIns="90000" tIns="45000" rIns="90000" bIns="4500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3" name="CustomShape 2"/>
          <p:cNvSpPr/>
          <p:nvPr/>
        </p:nvSpPr>
        <p:spPr>
          <a:xfrm>
            <a:off x="3124079" y="6248520"/>
            <a:ext cx="2891159" cy="452880"/>
          </a:xfrm>
          <a:custGeom>
            <a:avLst/>
            <a:gdLst>
              <a:gd name="f0" fmla="val w"/>
              <a:gd name="f1" fmla="val h"/>
              <a:gd name="f2" fmla="val 0"/>
              <a:gd name="f3" fmla="val 2891155"/>
              <a:gd name="f4" fmla="val 452755"/>
              <a:gd name="f5" fmla="*/ f0 1 2891155"/>
              <a:gd name="f6" fmla="*/ f1 1 452755"/>
              <a:gd name="f7" fmla="val f2"/>
              <a:gd name="f8" fmla="val f3"/>
              <a:gd name="f9" fmla="val f4"/>
              <a:gd name="f10" fmla="+- f9 0 f7"/>
              <a:gd name="f11" fmla="+- f8 0 f7"/>
              <a:gd name="f12" fmla="*/ f11 1 2891155"/>
              <a:gd name="f13" fmla="*/ f10 1 452755"/>
              <a:gd name="f14" fmla="*/ 0 1 f12"/>
              <a:gd name="f15" fmla="*/ 2891155 1 f12"/>
              <a:gd name="f16" fmla="*/ 0 1 f13"/>
              <a:gd name="f17" fmla="*/ 45275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2891155" h="452755">
                <a:moveTo>
                  <a:pt x="f2" y="f2"/>
                </a:moveTo>
                <a:lnTo>
                  <a:pt x="f3" y="f2"/>
                </a:lnTo>
                <a:lnTo>
                  <a:pt x="f3" y="f4"/>
                </a:lnTo>
                <a:lnTo>
                  <a:pt x="f2" y="f4"/>
                </a:lnTo>
                <a:lnTo>
                  <a:pt x="f2" y="f2"/>
                </a:lnTo>
                <a:close/>
              </a:path>
            </a:pathLst>
          </a:custGeom>
          <a:noFill/>
          <a:ln>
            <a:noFill/>
            <a:prstDash val="solid"/>
          </a:ln>
        </p:spPr>
        <p:txBody>
          <a:bodyPr vert="horz" wrap="square" lIns="90000" tIns="45000" rIns="90000" bIns="4500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4" name="PlaceHolder 3"/>
          <p:cNvSpPr txBox="1">
            <a:spLocks noGrp="1"/>
          </p:cNvSpPr>
          <p:nvPr>
            <p:ph type="title"/>
          </p:nvPr>
        </p:nvSpPr>
        <p:spPr>
          <a:xfrm>
            <a:off x="457200" y="273600"/>
            <a:ext cx="8228880" cy="1144800"/>
          </a:xfrm>
          <a:prstGeom prst="rect">
            <a:avLst/>
          </a:prstGeom>
          <a:noFill/>
          <a:ln>
            <a:noFill/>
          </a:ln>
        </p:spPr>
        <p:txBody>
          <a:bodyPr wrap="square" lIns="0" tIns="0" rIns="0" bIns="0" anchor="ctr" anchorCtr="1">
            <a:noAutofit/>
          </a:bodyPr>
          <a:lstStyle/>
          <a:p>
            <a:pPr lvl="0"/>
            <a:r>
              <a:rPr lang="es-ES"/>
              <a:t>Pulse para editar el formato del texto de título</a:t>
            </a:r>
          </a:p>
        </p:txBody>
      </p:sp>
      <p:sp>
        <p:nvSpPr>
          <p:cNvPr id="5" name="PlaceHolder 4"/>
          <p:cNvSpPr txBox="1">
            <a:spLocks noGrp="1"/>
          </p:cNvSpPr>
          <p:nvPr>
            <p:ph type="body" idx="1"/>
          </p:nvPr>
        </p:nvSpPr>
        <p:spPr>
          <a:xfrm>
            <a:off x="457200" y="1604520"/>
            <a:ext cx="8228880" cy="3976919"/>
          </a:xfrm>
          <a:prstGeom prst="rect">
            <a:avLst/>
          </a:prstGeom>
          <a:noFill/>
          <a:ln>
            <a:noFill/>
          </a:ln>
        </p:spPr>
        <p:txBody>
          <a:bodyPr wrap="square" lIns="0" tIns="0" rIns="0" bIns="0" anchor="t" anchorCtr="0">
            <a:noAutofit/>
          </a:bodyPr>
          <a:lstStyle/>
          <a:p>
            <a:pPr lvl="0"/>
            <a:r>
              <a:rPr lang="es-ES"/>
              <a:t>Pulse para editar el formato de esquema del texto</a:t>
            </a:r>
          </a:p>
          <a:p>
            <a:pPr lvl="1"/>
            <a:r>
              <a:rPr lang="es-ES"/>
              <a:t>Segundo nivel del esquema</a:t>
            </a:r>
          </a:p>
          <a:p>
            <a:pPr lvl="2"/>
            <a:r>
              <a:rPr lang="es-ES"/>
              <a:t>Tercer nivel del esquema</a:t>
            </a:r>
          </a:p>
          <a:p>
            <a:pPr lvl="3"/>
            <a:r>
              <a:rPr lang="es-ES"/>
              <a:t>Cuarto nivel del esquema</a:t>
            </a:r>
          </a:p>
          <a:p>
            <a:pPr lvl="4"/>
            <a:r>
              <a:rPr lang="es-ES"/>
              <a:t>Quinto nivel del esquema</a:t>
            </a:r>
          </a:p>
          <a:p>
            <a:pPr lvl="5"/>
            <a:r>
              <a:rPr lang="es-ES"/>
              <a:t>Sexto nivel del esquema</a:t>
            </a:r>
          </a:p>
          <a:p>
            <a:pPr lvl="6"/>
            <a:r>
              <a:rPr lang="es-ES"/>
              <a:t>Séptimo nivel del esquema</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marL="0" marR="0" lvl="0" indent="0" algn="ctr" rtl="0" hangingPunct="1">
        <a:lnSpc>
          <a:spcPct val="100000"/>
        </a:lnSpc>
        <a:spcBef>
          <a:spcPts val="0"/>
        </a:spcBef>
        <a:spcAft>
          <a:spcPts val="0"/>
        </a:spcAft>
        <a:buNone/>
        <a:tabLst/>
        <a:defRPr lang="es-ES" sz="4400" b="0" i="0" u="none" strike="noStrike" kern="1200" cap="none" spc="0" baseline="0">
          <a:ln>
            <a:noFill/>
          </a:ln>
          <a:solidFill>
            <a:srgbClr val="000000"/>
          </a:solidFill>
          <a:highlight>
            <a:scrgbClr r="0" g="0" b="0">
              <a:alpha val="0"/>
            </a:scrgbClr>
          </a:highlight>
          <a:latin typeface="Calibri" pitchFamily="18"/>
          <a:ea typeface="SimSun" pitchFamily="2"/>
          <a:cs typeface="Times New Roman" pitchFamily="1"/>
        </a:defRPr>
      </a:lvl1pPr>
    </p:titleStyle>
    <p:bodyStyle>
      <a:lvl1pPr marL="431640" marR="0" lvl="0" indent="-324000" algn="l" rtl="0" hangingPunct="1">
        <a:lnSpc>
          <a:spcPct val="100000"/>
        </a:lnSpc>
        <a:spcBef>
          <a:spcPts val="0"/>
        </a:spcBef>
        <a:spcAft>
          <a:spcPts val="0"/>
        </a:spcAft>
        <a:buSzPct val="45000"/>
        <a:buFont typeface="StarSymbol"/>
        <a:buChar char="●"/>
        <a:tabLst/>
        <a:defRPr lang="es-ES" sz="3200" b="0" i="0" u="none" strike="noStrike" kern="1200" cap="none" spc="0" baseline="0">
          <a:ln>
            <a:noFill/>
          </a:ln>
          <a:solidFill>
            <a:srgbClr val="000000"/>
          </a:solidFill>
          <a:highlight>
            <a:scrgbClr r="0" g="0" b="0">
              <a:alpha val="0"/>
            </a:scrgbClr>
          </a:highlight>
          <a:latin typeface="Calibri" pitchFamily="18"/>
          <a:ea typeface="SimSun" pitchFamily="2"/>
          <a:cs typeface="Times New Roman" pitchFamily="1"/>
        </a:defRPr>
      </a:lvl1pPr>
      <a:lvl2pPr marL="864359" marR="0" lvl="1" indent="-324000" algn="l" rtl="0" hangingPunct="1">
        <a:lnSpc>
          <a:spcPct val="100000"/>
        </a:lnSpc>
        <a:spcBef>
          <a:spcPts val="0"/>
        </a:spcBef>
        <a:spcAft>
          <a:spcPts val="0"/>
        </a:spcAft>
        <a:buSzPct val="75000"/>
        <a:buFont typeface="StarSymbol"/>
        <a:buChar char="–"/>
        <a:tabLst/>
        <a:defRPr lang="es-ES" sz="2800" b="0" i="0" u="none" strike="noStrike" kern="1200" cap="none" spc="0" baseline="0">
          <a:ln>
            <a:noFill/>
          </a:ln>
          <a:solidFill>
            <a:srgbClr val="000000"/>
          </a:solidFill>
          <a:highlight>
            <a:scrgbClr r="0" g="0" b="0">
              <a:alpha val="0"/>
            </a:scrgbClr>
          </a:highlight>
          <a:latin typeface="Calibri" pitchFamily="18"/>
          <a:ea typeface="SimSun" pitchFamily="2"/>
          <a:cs typeface="Times New Roman" pitchFamily="1"/>
        </a:defRPr>
      </a:lvl2pPr>
      <a:lvl3pPr marL="1296000" marR="0" lvl="2" indent="-288360" algn="l" rtl="0" hangingPunct="1">
        <a:lnSpc>
          <a:spcPct val="100000"/>
        </a:lnSpc>
        <a:spcBef>
          <a:spcPts val="0"/>
        </a:spcBef>
        <a:spcAft>
          <a:spcPts val="0"/>
        </a:spcAft>
        <a:buSzPct val="45000"/>
        <a:buFont typeface="StarSymbol"/>
        <a:buChar char="●"/>
        <a:tabLst/>
        <a:defRPr lang="es-ES" sz="2400" b="0" i="0" u="none" strike="noStrike" kern="1200" cap="none" spc="0" baseline="0">
          <a:ln>
            <a:noFill/>
          </a:ln>
          <a:solidFill>
            <a:srgbClr val="000000"/>
          </a:solidFill>
          <a:highlight>
            <a:scrgbClr r="0" g="0" b="0">
              <a:alpha val="0"/>
            </a:scrgbClr>
          </a:highlight>
          <a:latin typeface="Calibri" pitchFamily="18"/>
          <a:ea typeface="SimSun" pitchFamily="2"/>
          <a:cs typeface="Times New Roman" pitchFamily="1"/>
        </a:defRPr>
      </a:lvl3pPr>
      <a:lvl4pPr marL="1728000" marR="0" lvl="3" indent="-216000" algn="l" rtl="0" hangingPunct="1">
        <a:lnSpc>
          <a:spcPct val="100000"/>
        </a:lnSpc>
        <a:spcBef>
          <a:spcPts val="0"/>
        </a:spcBef>
        <a:spcAft>
          <a:spcPts val="0"/>
        </a:spcAft>
        <a:buSzPct val="75000"/>
        <a:buFont typeface="StarSymbol"/>
        <a:buChar char="–"/>
        <a:tabLst/>
        <a:defRPr lang="es-ES" sz="2000" b="0" i="0" u="none" strike="noStrike" kern="1200" cap="none" spc="0" baseline="0">
          <a:ln>
            <a:noFill/>
          </a:ln>
          <a:solidFill>
            <a:srgbClr val="000000"/>
          </a:solidFill>
          <a:highlight>
            <a:scrgbClr r="0" g="0" b="0">
              <a:alpha val="0"/>
            </a:scrgbClr>
          </a:highlight>
          <a:latin typeface="Calibri" pitchFamily="18"/>
          <a:ea typeface="SimSun" pitchFamily="2"/>
          <a:cs typeface="Times New Roman" pitchFamily="1"/>
        </a:defRPr>
      </a:lvl4pPr>
      <a:lvl5pPr marL="2160360" marR="0" lvl="4" indent="-216000" algn="l" rtl="0" hangingPunct="1">
        <a:lnSpc>
          <a:spcPct val="100000"/>
        </a:lnSpc>
        <a:spcBef>
          <a:spcPts val="0"/>
        </a:spcBef>
        <a:spcAft>
          <a:spcPts val="0"/>
        </a:spcAft>
        <a:buSzPct val="45000"/>
        <a:buFont typeface="StarSymbol"/>
        <a:buChar char="●"/>
        <a:tabLst/>
        <a:defRPr lang="es-ES" sz="2000" b="0" i="0" u="none" strike="noStrike" kern="1200" cap="none" spc="0" baseline="0">
          <a:ln>
            <a:noFill/>
          </a:ln>
          <a:solidFill>
            <a:srgbClr val="000000"/>
          </a:solidFill>
          <a:highlight>
            <a:scrgbClr r="0" g="0" b="0">
              <a:alpha val="0"/>
            </a:scrgbClr>
          </a:highlight>
          <a:latin typeface="Calibri" pitchFamily="18"/>
          <a:ea typeface="SimSun" pitchFamily="2"/>
          <a:cs typeface="Times New Roman" pitchFamily="1"/>
        </a:defRPr>
      </a:lvl5pPr>
      <a:lvl6pPr marL="2592000" marR="0" lvl="5" indent="-216000" algn="l" rtl="0" hangingPunct="1">
        <a:lnSpc>
          <a:spcPct val="100000"/>
        </a:lnSpc>
        <a:spcBef>
          <a:spcPts val="0"/>
        </a:spcBef>
        <a:spcAft>
          <a:spcPts val="0"/>
        </a:spcAft>
        <a:buSzPct val="45000"/>
        <a:buFont typeface="StarSymbol"/>
        <a:buChar char="●"/>
        <a:tabLst/>
        <a:defRPr lang="es-ES" sz="2000" b="0" i="0" u="none" strike="noStrike" kern="1200" cap="none" spc="0" baseline="0">
          <a:ln>
            <a:noFill/>
          </a:ln>
          <a:solidFill>
            <a:srgbClr val="000000"/>
          </a:solidFill>
          <a:highlight>
            <a:scrgbClr r="0" g="0" b="0">
              <a:alpha val="0"/>
            </a:scrgbClr>
          </a:highlight>
          <a:latin typeface="Calibri" pitchFamily="18"/>
          <a:ea typeface="SimSun" pitchFamily="2"/>
          <a:cs typeface="Times New Roman" pitchFamily="1"/>
        </a:defRPr>
      </a:lvl6pPr>
      <a:lvl7pPr marL="3024000" marR="0" lvl="6" indent="-216000" algn="l" rtl="0" hangingPunct="1">
        <a:lnSpc>
          <a:spcPct val="100000"/>
        </a:lnSpc>
        <a:spcBef>
          <a:spcPts val="0"/>
        </a:spcBef>
        <a:spcAft>
          <a:spcPts val="0"/>
        </a:spcAft>
        <a:buSzPct val="45000"/>
        <a:buFont typeface="StarSymbol"/>
        <a:buChar char="●"/>
        <a:tabLst/>
        <a:defRPr lang="es-ES" sz="2000" b="0" i="0" u="none" strike="noStrike" kern="1200" cap="none" spc="0" baseline="0">
          <a:ln>
            <a:noFill/>
          </a:ln>
          <a:solidFill>
            <a:srgbClr val="000000"/>
          </a:solidFill>
          <a:highlight>
            <a:scrgbClr r="0" g="0" b="0">
              <a:alpha val="0"/>
            </a:scrgbClr>
          </a:highlight>
          <a:latin typeface="Calibri" pitchFamily="18"/>
          <a:ea typeface="SimSun" pitchFamily="2"/>
          <a:cs typeface="Times New Roman" pitchFamily="1"/>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1.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jpg"/><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5.jpg"/><Relationship Id="rId4" Type="http://schemas.openxmlformats.org/officeDocument/2006/relationships/image" Target="../media/image14.jp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5.jpg"/></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p="http://schemas.openxmlformats.org/presentationml/2006/main">
  <p:cSld name="Slide1">
    <p:bg>
      <p:bgPr>
        <a:solidFill>
          <a:srgbClr val="FFFFFF"/>
        </a:solidFill>
        <a:effectLst/>
      </p:bgPr>
    </p:bg>
    <p:spTree>
      <p:nvGrpSpPr>
        <p:cNvPr id="1" name=""/>
        <p:cNvGrpSpPr/>
        <p:nvPr/>
      </p:nvGrpSpPr>
      <p:grpSpPr>
        <a:xfrm>
          <a:off x="0" y="0"/>
          <a:ext cx="0" cy="0"/>
          <a:chOff x="0" y="0"/>
          <a:chExt cx="0" cy="0"/>
        </a:xfrm>
      </p:grpSpPr>
      <p:sp>
        <p:nvSpPr>
          <p:cNvPr id="2" name="CustomShape 1"/>
          <p:cNvSpPr/>
          <p:nvPr/>
        </p:nvSpPr>
        <p:spPr>
          <a:xfrm>
            <a:off x="431640" y="360000"/>
            <a:ext cx="8349480" cy="2738042"/>
          </a:xfrm>
          <a:custGeom>
            <a:avLst/>
            <a:gdLst>
              <a:gd name="f0" fmla="val w"/>
              <a:gd name="f1" fmla="val h"/>
              <a:gd name="f2" fmla="val 0"/>
              <a:gd name="f3" fmla="val 8349615"/>
              <a:gd name="f4" fmla="val 2524760"/>
              <a:gd name="f5" fmla="*/ f0 1 8349615"/>
              <a:gd name="f6" fmla="*/ f1 1 2524760"/>
              <a:gd name="f7" fmla="val f2"/>
              <a:gd name="f8" fmla="val f3"/>
              <a:gd name="f9" fmla="val f4"/>
              <a:gd name="f10" fmla="+- f9 0 f7"/>
              <a:gd name="f11" fmla="+- f8 0 f7"/>
              <a:gd name="f12" fmla="*/ f11 1 8349615"/>
              <a:gd name="f13" fmla="*/ f10 1 2524760"/>
              <a:gd name="f14" fmla="*/ 0 1 f12"/>
              <a:gd name="f15" fmla="*/ 8349615 1 f12"/>
              <a:gd name="f16" fmla="*/ 0 1 f13"/>
              <a:gd name="f17" fmla="*/ 252476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8349615" h="2524760">
                <a:moveTo>
                  <a:pt x="f2" y="f2"/>
                </a:moveTo>
                <a:lnTo>
                  <a:pt x="f3" y="f2"/>
                </a:lnTo>
                <a:lnTo>
                  <a:pt x="f3" y="f4"/>
                </a:lnTo>
                <a:lnTo>
                  <a:pt x="f2" y="f4"/>
                </a:lnTo>
                <a:lnTo>
                  <a:pt x="f2" y="f2"/>
                </a:lnTo>
                <a:close/>
              </a:path>
            </a:pathLst>
          </a:custGeom>
          <a:noFill/>
          <a:ln w="36360" cap="flat">
            <a:solidFill>
              <a:srgbClr val="3465A4"/>
            </a:solidFill>
            <a:prstDash val="solid"/>
          </a:ln>
        </p:spPr>
        <p:txBody>
          <a:bodyPr vert="horz" wrap="square" lIns="108000" tIns="63000" rIns="108000" bIns="63000" anchor="t" anchorCtr="1" compatLnSpc="0">
            <a:noAutofit/>
          </a:bodyPr>
          <a:lstStyle/>
          <a:p>
            <a:pPr marL="0" marR="0" lvl="0" indent="0" algn="ctr" rtl="0" hangingPunct="1">
              <a:lnSpc>
                <a:spcPct val="100000"/>
              </a:lnSpc>
              <a:spcBef>
                <a:spcPts val="0"/>
              </a:spcBef>
              <a:spcAft>
                <a:spcPts val="0"/>
              </a:spcAft>
              <a:buNone/>
              <a:tabLst/>
            </a:pPr>
            <a:r>
              <a:rPr lang="es-ES" sz="3200" b="1" i="0" u="none" strike="noStrike" kern="1200" cap="none" spc="0" baseline="0" dirty="0">
                <a:ln>
                  <a:noFill/>
                </a:ln>
                <a:solidFill>
                  <a:srgbClr val="0000CC"/>
                </a:solidFill>
                <a:latin typeface="DejaVu Sans" pitchFamily="18"/>
                <a:ea typeface="DejaVu Sans" pitchFamily="2"/>
                <a:cs typeface="DejaVu Sans" pitchFamily="2"/>
              </a:rPr>
              <a:t>PETROLOGÍA CUANTITATIVA</a:t>
            </a:r>
          </a:p>
          <a:p>
            <a:pPr marL="0" marR="0" lvl="0" indent="0" algn="ctr" rtl="0" hangingPunct="1">
              <a:lnSpc>
                <a:spcPct val="100000"/>
              </a:lnSpc>
              <a:spcBef>
                <a:spcPts val="0"/>
              </a:spcBef>
              <a:spcAft>
                <a:spcPts val="0"/>
              </a:spcAft>
              <a:buNone/>
              <a:tabLst/>
            </a:pPr>
            <a:r>
              <a:rPr lang="es-ES" sz="3200" b="1" i="0" u="none" strike="noStrike" kern="1200" cap="none" spc="0" baseline="0" dirty="0">
                <a:ln>
                  <a:noFill/>
                </a:ln>
                <a:solidFill>
                  <a:srgbClr val="0000CC"/>
                </a:solidFill>
                <a:latin typeface="DejaVu Sans" pitchFamily="18"/>
                <a:ea typeface="DejaVu Sans" pitchFamily="2"/>
                <a:cs typeface="DejaVu Sans" pitchFamily="2"/>
              </a:rPr>
              <a:t> </a:t>
            </a:r>
          </a:p>
          <a:p>
            <a:pPr marL="0" marR="0" lvl="0" indent="0" algn="ctr" rtl="0" hangingPunct="1">
              <a:lnSpc>
                <a:spcPct val="100000"/>
              </a:lnSpc>
              <a:spcBef>
                <a:spcPts val="0"/>
              </a:spcBef>
              <a:spcAft>
                <a:spcPts val="0"/>
              </a:spcAft>
              <a:buNone/>
              <a:tabLst/>
            </a:pPr>
            <a:r>
              <a:rPr lang="es-ES" sz="3200" b="1" i="0" u="none" strike="noStrike" kern="1200" cap="none" spc="0" baseline="0" dirty="0">
                <a:ln>
                  <a:noFill/>
                </a:ln>
                <a:solidFill>
                  <a:srgbClr val="0000CC"/>
                </a:solidFill>
                <a:latin typeface="DejaVu Sans" pitchFamily="18"/>
                <a:ea typeface="DejaVu Sans" pitchFamily="2"/>
                <a:cs typeface="DejaVu Sans" pitchFamily="2"/>
              </a:rPr>
              <a:t>Determinación de la composición mineralógica de una roca </a:t>
            </a:r>
            <a:r>
              <a:rPr lang="es-ES" sz="3200" b="1" i="0" u="none" strike="noStrike" kern="1200" cap="none" spc="0" baseline="0" dirty="0" smtClean="0">
                <a:ln>
                  <a:noFill/>
                </a:ln>
                <a:solidFill>
                  <a:srgbClr val="0000CC"/>
                </a:solidFill>
                <a:latin typeface="DejaVu Sans" pitchFamily="18"/>
                <a:ea typeface="DejaVu Sans" pitchFamily="2"/>
                <a:cs typeface="DejaVu Sans" pitchFamily="2"/>
              </a:rPr>
              <a:t>a partir de imágenes</a:t>
            </a:r>
            <a:endParaRPr lang="es-ES" sz="3200" b="1" i="0" u="none" strike="noStrike" kern="1200" cap="none" spc="0" baseline="0" dirty="0">
              <a:ln>
                <a:noFill/>
              </a:ln>
              <a:solidFill>
                <a:srgbClr val="0000CC"/>
              </a:solidFill>
              <a:latin typeface="DejaVu Sans" pitchFamily="18"/>
              <a:ea typeface="DejaVu Sans" pitchFamily="2"/>
              <a:cs typeface="DejaVu Sans" pitchFamily="2"/>
            </a:endParaRPr>
          </a:p>
        </p:txBody>
      </p:sp>
      <p:sp>
        <p:nvSpPr>
          <p:cNvPr id="3" name="CustomShape 2"/>
          <p:cNvSpPr/>
          <p:nvPr/>
        </p:nvSpPr>
        <p:spPr>
          <a:xfrm>
            <a:off x="650880" y="3671999"/>
            <a:ext cx="7701120" cy="2098800"/>
          </a:xfrm>
          <a:custGeom>
            <a:avLst/>
            <a:gdLst>
              <a:gd name="f0" fmla="val w"/>
              <a:gd name="f1" fmla="val h"/>
              <a:gd name="f2" fmla="val 0"/>
              <a:gd name="f3" fmla="val 7701280"/>
              <a:gd name="f4" fmla="val 2098675"/>
              <a:gd name="f5" fmla="*/ f0 1 7701280"/>
              <a:gd name="f6" fmla="*/ f1 1 2098675"/>
              <a:gd name="f7" fmla="val f2"/>
              <a:gd name="f8" fmla="val f3"/>
              <a:gd name="f9" fmla="val f4"/>
              <a:gd name="f10" fmla="+- f9 0 f7"/>
              <a:gd name="f11" fmla="+- f8 0 f7"/>
              <a:gd name="f12" fmla="*/ f11 1 7701280"/>
              <a:gd name="f13" fmla="*/ f10 1 2098675"/>
              <a:gd name="f14" fmla="*/ 0 1 f12"/>
              <a:gd name="f15" fmla="*/ 7701280 1 f12"/>
              <a:gd name="f16" fmla="*/ 0 1 f13"/>
              <a:gd name="f17" fmla="*/ 209867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7701280" h="2098675">
                <a:moveTo>
                  <a:pt x="f2" y="f2"/>
                </a:moveTo>
                <a:lnTo>
                  <a:pt x="f3" y="f2"/>
                </a:lnTo>
                <a:lnTo>
                  <a:pt x="f3" y="f4"/>
                </a:lnTo>
                <a:lnTo>
                  <a:pt x="f2" y="f4"/>
                </a:lnTo>
                <a:lnTo>
                  <a:pt x="f2" y="f2"/>
                </a:lnTo>
                <a:close/>
              </a:path>
            </a:pathLst>
          </a:custGeom>
          <a:noFill/>
          <a:ln>
            <a:noFill/>
            <a:prstDash val="solid"/>
          </a:ln>
        </p:spPr>
        <p:txBody>
          <a:bodyPr vert="horz" wrap="square" lIns="90000" tIns="45000" rIns="90000" bIns="45000" anchor="t" anchorCtr="0" compatLnSpc="0">
            <a:noAutofit/>
          </a:bodyPr>
          <a:lstStyle/>
          <a:p>
            <a:pPr marL="1600200" marR="0" lvl="0" indent="-213480" rtl="0" hangingPunct="1">
              <a:lnSpc>
                <a:spcPct val="100000"/>
              </a:lnSpc>
              <a:spcBef>
                <a:spcPts val="0"/>
              </a:spcBef>
              <a:spcAft>
                <a:spcPts val="0"/>
              </a:spcAft>
              <a:buNone/>
              <a:tabLst/>
            </a:pPr>
            <a:r>
              <a:rPr lang="es-ES" sz="2000" b="0" i="0" u="none" strike="noStrike" kern="1200" cap="none" spc="0" baseline="0" dirty="0">
                <a:ln>
                  <a:noFill/>
                </a:ln>
                <a:solidFill>
                  <a:srgbClr val="000000"/>
                </a:solidFill>
                <a:latin typeface="DejaVu Sans" pitchFamily="18"/>
                <a:ea typeface="Lucida Sans Unicode" pitchFamily="2"/>
                <a:cs typeface="DejaVu Sans" pitchFamily="2"/>
              </a:rPr>
              <a:t>Angel Rodríguez Rey *</a:t>
            </a:r>
          </a:p>
          <a:p>
            <a:pPr marL="1600200" marR="0" lvl="0" indent="-213480" rtl="0" hangingPunct="1">
              <a:lnSpc>
                <a:spcPct val="100000"/>
              </a:lnSpc>
              <a:spcBef>
                <a:spcPts val="0"/>
              </a:spcBef>
              <a:spcAft>
                <a:spcPts val="0"/>
              </a:spcAft>
              <a:buNone/>
              <a:tabLst/>
            </a:pPr>
            <a:r>
              <a:rPr lang="es-ES" sz="2000" b="0" i="0" u="none" strike="noStrike" kern="1200" cap="none" spc="0" baseline="0" dirty="0">
                <a:ln>
                  <a:noFill/>
                </a:ln>
                <a:solidFill>
                  <a:srgbClr val="000000"/>
                </a:solidFill>
                <a:latin typeface="DejaVu Sans" pitchFamily="18"/>
                <a:ea typeface="Lucida Sans Unicode" pitchFamily="2"/>
                <a:cs typeface="DejaVu Sans" pitchFamily="2"/>
              </a:rPr>
              <a:t>José Cuervas-</a:t>
            </a:r>
            <a:r>
              <a:rPr lang="es-ES" sz="2000" b="0" i="0" u="none" strike="noStrike" kern="1200" cap="none" spc="0" baseline="0" dirty="0" err="1">
                <a:ln>
                  <a:noFill/>
                </a:ln>
                <a:solidFill>
                  <a:srgbClr val="000000"/>
                </a:solidFill>
                <a:latin typeface="DejaVu Sans" pitchFamily="18"/>
                <a:ea typeface="Lucida Sans Unicode" pitchFamily="2"/>
                <a:cs typeface="DejaVu Sans" pitchFamily="2"/>
              </a:rPr>
              <a:t>Mons</a:t>
            </a:r>
            <a:r>
              <a:rPr lang="es-ES" sz="2000" b="0" i="0" u="none" strike="noStrike" kern="1200" cap="none" spc="0" baseline="0" dirty="0">
                <a:ln>
                  <a:noFill/>
                </a:ln>
                <a:solidFill>
                  <a:srgbClr val="000000"/>
                </a:solidFill>
                <a:latin typeface="DejaVu Sans" pitchFamily="18"/>
                <a:ea typeface="Lucida Sans Unicode" pitchFamily="2"/>
                <a:cs typeface="DejaVu Sans" pitchFamily="2"/>
              </a:rPr>
              <a:t> *</a:t>
            </a:r>
          </a:p>
          <a:p>
            <a:pPr marL="1600200" marR="0" lvl="0" indent="-213480" rtl="0" hangingPunct="1">
              <a:lnSpc>
                <a:spcPct val="100000"/>
              </a:lnSpc>
              <a:spcBef>
                <a:spcPts val="0"/>
              </a:spcBef>
              <a:spcAft>
                <a:spcPts val="0"/>
              </a:spcAft>
              <a:buNone/>
              <a:tabLst/>
            </a:pPr>
            <a:r>
              <a:rPr lang="es-ES" sz="2000" b="0" i="0" u="none" strike="noStrike" kern="1200" cap="none" spc="0" baseline="0" dirty="0">
                <a:ln>
                  <a:noFill/>
                </a:ln>
                <a:solidFill>
                  <a:srgbClr val="000000"/>
                </a:solidFill>
                <a:latin typeface="DejaVu Sans" pitchFamily="18"/>
                <a:ea typeface="Lucida Sans Unicode" pitchFamily="2"/>
                <a:cs typeface="DejaVu Sans" pitchFamily="2"/>
              </a:rPr>
              <a:t>Edgar </a:t>
            </a:r>
            <a:r>
              <a:rPr lang="es-ES" sz="2000" b="0" i="0" u="none" strike="noStrike" kern="1200" cap="none" spc="0" baseline="0" dirty="0" err="1">
                <a:ln>
                  <a:noFill/>
                </a:ln>
                <a:solidFill>
                  <a:srgbClr val="000000"/>
                </a:solidFill>
                <a:latin typeface="DejaVu Sans" pitchFamily="18"/>
                <a:ea typeface="Lucida Sans Unicode" pitchFamily="2"/>
                <a:cs typeface="DejaVu Sans" pitchFamily="2"/>
              </a:rPr>
              <a:t>Berrezueta</a:t>
            </a:r>
            <a:r>
              <a:rPr lang="es-ES" sz="2000" b="0" i="0" u="none" strike="noStrike" kern="1200" cap="none" spc="0" baseline="0" dirty="0">
                <a:ln>
                  <a:noFill/>
                </a:ln>
                <a:solidFill>
                  <a:srgbClr val="000000"/>
                </a:solidFill>
                <a:latin typeface="DejaVu Sans" pitchFamily="18"/>
                <a:ea typeface="Lucida Sans Unicode" pitchFamily="2"/>
                <a:cs typeface="DejaVu Sans" pitchFamily="2"/>
              </a:rPr>
              <a:t> Alvarado **</a:t>
            </a:r>
          </a:p>
          <a:p>
            <a:pPr marL="1600200" marR="0" lvl="0" indent="-213480" algn="l" rtl="0" hangingPunct="1">
              <a:lnSpc>
                <a:spcPct val="100000"/>
              </a:lnSpc>
              <a:spcBef>
                <a:spcPts val="0"/>
              </a:spcBef>
              <a:spcAft>
                <a:spcPts val="0"/>
              </a:spcAft>
              <a:buNone/>
              <a:tabLst/>
            </a:pPr>
            <a:r>
              <a:rPr lang="es-ES" sz="1600" b="0" i="0" u="none" strike="noStrike" kern="1200" cap="none" spc="0" baseline="0" dirty="0">
                <a:ln>
                  <a:noFill/>
                </a:ln>
                <a:solidFill>
                  <a:srgbClr val="000000"/>
                </a:solidFill>
                <a:latin typeface="DejaVu Sans" pitchFamily="18"/>
                <a:ea typeface="DejaVu Sans" pitchFamily="2"/>
                <a:cs typeface="DejaVu Sans" pitchFamily="2"/>
              </a:rPr>
              <a:t> </a:t>
            </a:r>
          </a:p>
          <a:p>
            <a:pPr marL="1600200" marR="0" lvl="0" indent="-213480" algn="l" rtl="0" hangingPunct="1">
              <a:lnSpc>
                <a:spcPct val="100000"/>
              </a:lnSpc>
              <a:spcBef>
                <a:spcPts val="0"/>
              </a:spcBef>
              <a:spcAft>
                <a:spcPts val="0"/>
              </a:spcAft>
              <a:buNone/>
              <a:tabLst/>
            </a:pPr>
            <a:r>
              <a:rPr lang="es-ES" sz="1600" b="0" i="0" u="none" strike="noStrike" kern="1200" cap="none" spc="0" baseline="0" dirty="0">
                <a:ln>
                  <a:noFill/>
                </a:ln>
                <a:solidFill>
                  <a:srgbClr val="000000"/>
                </a:solidFill>
                <a:latin typeface="DejaVu Sans" pitchFamily="18"/>
                <a:ea typeface="Lucida Sans Unicode" pitchFamily="2"/>
                <a:cs typeface="DejaVu Sans" pitchFamily="2"/>
              </a:rPr>
              <a:t>(*) Dpto. </a:t>
            </a:r>
            <a:r>
              <a:rPr lang="es-ES" sz="1600" b="0" i="0" u="none" strike="noStrike" kern="1200" cap="none" spc="0" baseline="0" dirty="0" smtClean="0">
                <a:ln>
                  <a:noFill/>
                </a:ln>
                <a:solidFill>
                  <a:srgbClr val="000000"/>
                </a:solidFill>
                <a:latin typeface="DejaVu Sans" pitchFamily="18"/>
                <a:ea typeface="Lucida Sans Unicode" pitchFamily="2"/>
                <a:cs typeface="DejaVu Sans" pitchFamily="2"/>
              </a:rPr>
              <a:t>de </a:t>
            </a:r>
            <a:r>
              <a:rPr lang="es-ES" sz="1600" b="0" i="0" u="none" strike="noStrike" kern="1200" cap="none" spc="0" baseline="0" dirty="0">
                <a:ln>
                  <a:noFill/>
                </a:ln>
                <a:solidFill>
                  <a:srgbClr val="000000"/>
                </a:solidFill>
                <a:latin typeface="DejaVu Sans" pitchFamily="18"/>
                <a:ea typeface="Lucida Sans Unicode" pitchFamily="2"/>
                <a:cs typeface="DejaVu Sans" pitchFamily="2"/>
              </a:rPr>
              <a:t>Geología. Universidad de </a:t>
            </a:r>
            <a:r>
              <a:rPr lang="es-ES" sz="1600" b="0" i="0" u="none" strike="noStrike" kern="1200" cap="none" spc="0" baseline="0" dirty="0" smtClean="0">
                <a:ln>
                  <a:noFill/>
                </a:ln>
                <a:solidFill>
                  <a:srgbClr val="000000"/>
                </a:solidFill>
                <a:latin typeface="DejaVu Sans" pitchFamily="18"/>
                <a:ea typeface="Lucida Sans Unicode" pitchFamily="2"/>
                <a:cs typeface="DejaVu Sans" pitchFamily="2"/>
              </a:rPr>
              <a:t>Oviedo. España</a:t>
            </a:r>
            <a:endParaRPr lang="es-ES" sz="1600" b="0" i="0" u="none" strike="noStrike" kern="1200" cap="none" spc="0" baseline="0" dirty="0">
              <a:ln>
                <a:noFill/>
              </a:ln>
              <a:solidFill>
                <a:srgbClr val="000000"/>
              </a:solidFill>
              <a:latin typeface="DejaVu Sans" pitchFamily="18"/>
              <a:ea typeface="Lucida Sans Unicode" pitchFamily="2"/>
              <a:cs typeface="DejaVu Sans" pitchFamily="2"/>
            </a:endParaRPr>
          </a:p>
          <a:p>
            <a:pPr marL="1600200" marR="0" lvl="0" indent="-213480" algn="l" rtl="0" hangingPunct="1">
              <a:lnSpc>
                <a:spcPct val="100000"/>
              </a:lnSpc>
              <a:spcBef>
                <a:spcPts val="0"/>
              </a:spcBef>
              <a:spcAft>
                <a:spcPts val="0"/>
              </a:spcAft>
              <a:buNone/>
              <a:tabLst/>
            </a:pPr>
            <a:r>
              <a:rPr lang="es-ES" sz="1600" b="0" i="0" u="none" strike="noStrike" kern="1200" cap="none" spc="0" baseline="0" dirty="0">
                <a:ln>
                  <a:noFill/>
                </a:ln>
                <a:solidFill>
                  <a:srgbClr val="000000"/>
                </a:solidFill>
                <a:latin typeface="DejaVu Sans" pitchFamily="18"/>
                <a:ea typeface="Lucida Sans Unicode" pitchFamily="2"/>
                <a:cs typeface="DejaVu Sans" pitchFamily="2"/>
              </a:rPr>
              <a:t>(**) Instituto Geológico y Minero de España. </a:t>
            </a:r>
            <a:r>
              <a:rPr lang="es-ES" sz="1600" b="0" i="0" u="none" strike="noStrike" kern="1200" cap="none" spc="0" baseline="0" dirty="0" smtClean="0">
                <a:ln>
                  <a:noFill/>
                </a:ln>
                <a:solidFill>
                  <a:srgbClr val="000000"/>
                </a:solidFill>
                <a:latin typeface="DejaVu Sans" pitchFamily="18"/>
                <a:ea typeface="Lucida Sans Unicode" pitchFamily="2"/>
                <a:cs typeface="DejaVu Sans" pitchFamily="2"/>
              </a:rPr>
              <a:t>Oviedo. España</a:t>
            </a:r>
            <a:endParaRPr lang="es-ES" sz="1600" b="0" i="0" u="none" strike="noStrike" kern="1200" cap="none" spc="0" baseline="0" dirty="0">
              <a:ln>
                <a:noFill/>
              </a:ln>
              <a:solidFill>
                <a:srgbClr val="000000"/>
              </a:solidFill>
              <a:latin typeface="DejaVu Sans" pitchFamily="18"/>
              <a:ea typeface="Lucida Sans Unicode" pitchFamily="2"/>
              <a:cs typeface="DejaVu Sans" pitchFamily="2"/>
            </a:endParaRPr>
          </a:p>
        </p:txBody>
      </p:sp>
      <p:sp>
        <p:nvSpPr>
          <p:cNvPr id="5" name="CustomShape 5"/>
          <p:cNvSpPr/>
          <p:nvPr/>
        </p:nvSpPr>
        <p:spPr>
          <a:xfrm>
            <a:off x="3816000" y="6048000"/>
            <a:ext cx="1689839" cy="363239"/>
          </a:xfrm>
          <a:prstGeom prst="rect">
            <a:avLst/>
          </a:prstGeom>
          <a:noFill/>
          <a:ln>
            <a:noFill/>
            <a:prstDash val="solid"/>
          </a:ln>
        </p:spPr>
        <p:txBody>
          <a:bodyPr vert="horz" wrap="none" lIns="90000" tIns="45000" rIns="90000" bIns="45000" anchor="t" anchorCtr="0" compatLnSpc="0">
            <a:noAutofit/>
          </a:bodyPr>
          <a:lstStyle/>
          <a:p>
            <a:pPr marL="0" marR="0" lvl="0" indent="0" algn="l" rtl="0" hangingPunct="1">
              <a:lnSpc>
                <a:spcPct val="100000"/>
              </a:lnSpc>
              <a:spcBef>
                <a:spcPts val="0"/>
              </a:spcBef>
              <a:spcAft>
                <a:spcPts val="0"/>
              </a:spcAft>
              <a:buNone/>
              <a:tabLst/>
            </a:pPr>
            <a:r>
              <a:rPr lang="es-ES" sz="1800" b="1" i="0" u="none" strike="noStrike" kern="1200" cap="none" spc="0" baseline="0" dirty="0" smtClean="0">
                <a:ln>
                  <a:noFill/>
                </a:ln>
                <a:solidFill>
                  <a:srgbClr val="000000"/>
                </a:solidFill>
                <a:latin typeface="DejaVu Sans" pitchFamily="18"/>
                <a:ea typeface="DejaVu Sans" pitchFamily="2"/>
                <a:cs typeface="DejaVu Sans" pitchFamily="2"/>
              </a:rPr>
              <a:t>(V</a:t>
            </a:r>
            <a:r>
              <a:rPr lang="es-ES" sz="1800" b="1" i="0" u="none" strike="noStrike" kern="1200" cap="none" spc="0" baseline="0" dirty="0">
                <a:ln>
                  <a:noFill/>
                </a:ln>
                <a:solidFill>
                  <a:srgbClr val="000000"/>
                </a:solidFill>
                <a:latin typeface="DejaVu Sans" pitchFamily="18"/>
                <a:ea typeface="DejaVu Sans" pitchFamily="2"/>
                <a:cs typeface="DejaVu Sans" pitchFamily="2"/>
              </a:rPr>
              <a:t>. </a:t>
            </a:r>
            <a:r>
              <a:rPr lang="es-ES" b="1">
                <a:solidFill>
                  <a:srgbClr val="000000"/>
                </a:solidFill>
                <a:latin typeface="DejaVu Sans" pitchFamily="18"/>
                <a:ea typeface="DejaVu Sans" pitchFamily="2"/>
                <a:cs typeface="DejaVu Sans" pitchFamily="2"/>
              </a:rPr>
              <a:t>2</a:t>
            </a:r>
            <a:r>
              <a:rPr lang="es-ES" sz="1800" b="1" i="0" u="none" strike="noStrike" kern="1200" cap="none" spc="0" baseline="0" smtClean="0">
                <a:ln>
                  <a:noFill/>
                </a:ln>
                <a:solidFill>
                  <a:srgbClr val="000000"/>
                </a:solidFill>
                <a:latin typeface="DejaVu Sans" pitchFamily="18"/>
                <a:ea typeface="DejaVu Sans" pitchFamily="2"/>
                <a:cs typeface="DejaVu Sans" pitchFamily="2"/>
              </a:rPr>
              <a:t>.0  2025)</a:t>
            </a:r>
            <a:endParaRPr lang="es-ES" sz="1800" b="1" i="0" u="none" strike="noStrike" kern="1200" cap="none" spc="0" baseline="0" dirty="0">
              <a:ln>
                <a:noFill/>
              </a:ln>
              <a:solidFill>
                <a:srgbClr val="000000"/>
              </a:solidFill>
              <a:latin typeface="DejaVu Sans" pitchFamily="18"/>
              <a:ea typeface="DejaVu Sans" pitchFamily="2"/>
              <a:cs typeface="DejaVu Sans" pitchFamily="2"/>
            </a:endParaRPr>
          </a:p>
        </p:txBody>
      </p:sp>
      <p:sp>
        <p:nvSpPr>
          <p:cNvPr id="6" name="Forma libre 5"/>
          <p:cNvSpPr/>
          <p:nvPr/>
        </p:nvSpPr>
        <p:spPr>
          <a:xfrm>
            <a:off x="8640000" y="6480000"/>
            <a:ext cx="360000" cy="28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6E6FF"/>
          </a:solidFill>
          <a:ln w="0">
            <a:solidFill>
              <a:srgbClr val="3465A4"/>
            </a:solidFill>
            <a:prstDash val="solid"/>
          </a:ln>
        </p:spPr>
        <p:txBody>
          <a:bodyPr vert="horz" wrap="square" lIns="90000" tIns="45000" rIns="90000" bIns="45000" anchor="ctr" anchorCtr="0" compatLnSpc="0">
            <a:noAutofit/>
          </a:bodyPr>
          <a:lstStyle/>
          <a:p>
            <a:pPr marL="0" marR="0" lvl="0" indent="0" algn="ctr" rtl="0" hangingPunct="0">
              <a:lnSpc>
                <a:spcPct val="100000"/>
              </a:lnSpc>
              <a:spcBef>
                <a:spcPts val="0"/>
              </a:spcBef>
              <a:spcAft>
                <a:spcPts val="0"/>
              </a:spcAft>
              <a:buNone/>
              <a:tabLst/>
            </a:pPr>
            <a:r>
              <a:rPr lang="es-ES" sz="1800" b="0" i="0" u="none" strike="noStrike" kern="1200" cap="none">
                <a:ln>
                  <a:noFill/>
                </a:ln>
                <a:latin typeface="Liberation Sans" pitchFamily="18"/>
                <a:ea typeface="AR PL SungtiL GB" pitchFamily="2"/>
                <a:cs typeface="Lohit Devanagari" pitchFamily="2"/>
              </a:rPr>
              <a:t>1</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name="Slide10">
    <p:bg>
      <p:bgPr>
        <a:solidFill>
          <a:srgbClr val="FFFFFF"/>
        </a:solidFill>
        <a:effectLst/>
      </p:bgPr>
    </p:bg>
    <p:spTree>
      <p:nvGrpSpPr>
        <p:cNvPr id="1" name=""/>
        <p:cNvGrpSpPr/>
        <p:nvPr/>
      </p:nvGrpSpPr>
      <p:grpSpPr>
        <a:xfrm>
          <a:off x="0" y="0"/>
          <a:ext cx="0" cy="0"/>
          <a:chOff x="0" y="0"/>
          <a:chExt cx="0" cy="0"/>
        </a:xfrm>
      </p:grpSpPr>
      <p:pic>
        <p:nvPicPr>
          <p:cNvPr id="2" name="Imagen 204">
            <a:extLst>
              <a:ext uri="{FF2B5EF4-FFF2-40B4-BE49-F238E27FC236}">
                <a16:creationId xmlns:a16="http://schemas.microsoft.com/office/drawing/2014/main" id="{00000000-0000-0000-0000-000000000000}"/>
              </a:ext>
            </a:extLst>
          </p:cNvPr>
          <p:cNvPicPr>
            <a:picLocks noChangeAspect="1"/>
          </p:cNvPicPr>
          <p:nvPr/>
        </p:nvPicPr>
        <p:blipFill>
          <a:blip r:embed="rId3"/>
          <a:stretch>
            <a:fillRect/>
          </a:stretch>
        </p:blipFill>
        <p:spPr>
          <a:xfrm>
            <a:off x="242024" y="689829"/>
            <a:ext cx="4464720" cy="3421440"/>
          </a:xfrm>
          <a:prstGeom prst="rect">
            <a:avLst/>
          </a:prstGeom>
          <a:noFill/>
          <a:ln>
            <a:noFill/>
          </a:ln>
        </p:spPr>
      </p:pic>
      <p:sp>
        <p:nvSpPr>
          <p:cNvPr id="3" name="CustomShape 1"/>
          <p:cNvSpPr/>
          <p:nvPr/>
        </p:nvSpPr>
        <p:spPr>
          <a:xfrm>
            <a:off x="215280" y="74880"/>
            <a:ext cx="5616720" cy="429120"/>
          </a:xfrm>
          <a:custGeom>
            <a:avLst/>
            <a:gdLst>
              <a:gd name="f0" fmla="val w"/>
              <a:gd name="f1" fmla="val h"/>
              <a:gd name="f2" fmla="val 0"/>
              <a:gd name="f3" fmla="val 6332855"/>
              <a:gd name="f4" fmla="val 429260"/>
              <a:gd name="f5" fmla="*/ f0 1 6332855"/>
              <a:gd name="f6" fmla="*/ f1 1 429260"/>
              <a:gd name="f7" fmla="val f2"/>
              <a:gd name="f8" fmla="val f3"/>
              <a:gd name="f9" fmla="val f4"/>
              <a:gd name="f10" fmla="+- f9 0 f7"/>
              <a:gd name="f11" fmla="+- f8 0 f7"/>
              <a:gd name="f12" fmla="*/ f11 1 6332855"/>
              <a:gd name="f13" fmla="*/ f10 1 429260"/>
              <a:gd name="f14" fmla="*/ 0 1 f12"/>
              <a:gd name="f15" fmla="*/ 6332855 1 f12"/>
              <a:gd name="f16" fmla="*/ 0 1 f13"/>
              <a:gd name="f17" fmla="*/ 42926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6332855" h="429260">
                <a:moveTo>
                  <a:pt x="f2" y="f2"/>
                </a:moveTo>
                <a:lnTo>
                  <a:pt x="f3" y="f2"/>
                </a:lnTo>
                <a:lnTo>
                  <a:pt x="f3" y="f4"/>
                </a:lnTo>
                <a:lnTo>
                  <a:pt x="f2" y="f4"/>
                </a:lnTo>
                <a:lnTo>
                  <a:pt x="f2" y="f2"/>
                </a:lnTo>
                <a:close/>
              </a:path>
            </a:pathLst>
          </a:custGeom>
          <a:solidFill>
            <a:srgbClr val="729FCF"/>
          </a:solidFill>
          <a:ln>
            <a:noFill/>
            <a:prstDash val="solid"/>
          </a:ln>
        </p:spPr>
        <p:txBody>
          <a:bodyPr vert="horz" wrap="square" lIns="90000" tIns="45000" rIns="90000" bIns="45000" anchor="t" anchorCtr="0" compatLnSpc="0">
            <a:noAutofit/>
          </a:bodyPr>
          <a:lstStyle/>
          <a:p>
            <a:pPr marL="0" marR="0" lvl="0" indent="0" algn="l" rtl="0" hangingPunct="1">
              <a:lnSpc>
                <a:spcPct val="100000"/>
              </a:lnSpc>
              <a:spcBef>
                <a:spcPts val="0"/>
              </a:spcBef>
              <a:spcAft>
                <a:spcPts val="0"/>
              </a:spcAft>
              <a:buNone/>
              <a:tabLst/>
            </a:pPr>
            <a:r>
              <a:rPr lang="es-ES" sz="2000" b="1" i="0" u="none" strike="noStrike" kern="1200" cap="none" spc="0" baseline="0">
                <a:ln>
                  <a:noFill/>
                </a:ln>
                <a:solidFill>
                  <a:srgbClr val="FFFFFF"/>
                </a:solidFill>
                <a:latin typeface="DejaVu Sans" pitchFamily="18"/>
                <a:ea typeface="DejaVu Sans" pitchFamily="2"/>
                <a:cs typeface="DejaVu Sans" pitchFamily="2"/>
              </a:rPr>
              <a:t>COMO HACER EL CONTAJE DE PUNTOS</a:t>
            </a:r>
          </a:p>
        </p:txBody>
      </p:sp>
      <p:sp>
        <p:nvSpPr>
          <p:cNvPr id="4" name="CustomShape 2"/>
          <p:cNvSpPr/>
          <p:nvPr/>
        </p:nvSpPr>
        <p:spPr>
          <a:xfrm>
            <a:off x="4968000" y="1512000"/>
            <a:ext cx="4182119" cy="1292760"/>
          </a:xfrm>
          <a:custGeom>
            <a:avLst/>
            <a:gdLst>
              <a:gd name="f0" fmla="val w"/>
              <a:gd name="f1" fmla="val h"/>
              <a:gd name="f2" fmla="val 0"/>
              <a:gd name="f3" fmla="val 4182110"/>
              <a:gd name="f4" fmla="val 1292860"/>
              <a:gd name="f5" fmla="*/ f0 1 4182110"/>
              <a:gd name="f6" fmla="*/ f1 1 1292860"/>
              <a:gd name="f7" fmla="val f2"/>
              <a:gd name="f8" fmla="val f3"/>
              <a:gd name="f9" fmla="val f4"/>
              <a:gd name="f10" fmla="+- f9 0 f7"/>
              <a:gd name="f11" fmla="+- f8 0 f7"/>
              <a:gd name="f12" fmla="*/ f11 1 4182110"/>
              <a:gd name="f13" fmla="*/ f10 1 1292860"/>
              <a:gd name="f14" fmla="*/ 0 1 f12"/>
              <a:gd name="f15" fmla="*/ 4182110 1 f12"/>
              <a:gd name="f16" fmla="*/ 0 1 f13"/>
              <a:gd name="f17" fmla="*/ 129286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4182110" h="1292860">
                <a:moveTo>
                  <a:pt x="f2" y="f2"/>
                </a:moveTo>
                <a:lnTo>
                  <a:pt x="f3" y="f2"/>
                </a:lnTo>
                <a:lnTo>
                  <a:pt x="f3" y="f4"/>
                </a:lnTo>
                <a:lnTo>
                  <a:pt x="f2" y="f4"/>
                </a:lnTo>
                <a:lnTo>
                  <a:pt x="f2" y="f2"/>
                </a:lnTo>
                <a:close/>
              </a:path>
            </a:pathLst>
          </a:custGeom>
          <a:noFill/>
          <a:ln>
            <a:noFill/>
            <a:prstDash val="solid"/>
          </a:ln>
        </p:spPr>
        <p:txBody>
          <a:bodyPr vert="horz" wrap="square" lIns="90000" tIns="45000" rIns="90000" bIns="45000" anchor="t" anchorCtr="0" compatLnSpc="0">
            <a:noAutofit/>
          </a:bodyPr>
          <a:lstStyle/>
          <a:p>
            <a:pPr marL="210960" marR="0" lvl="0" indent="-208440" algn="l" rtl="0" hangingPunct="1">
              <a:lnSpc>
                <a:spcPct val="100000"/>
              </a:lnSpc>
              <a:spcBef>
                <a:spcPts val="0"/>
              </a:spcBef>
              <a:spcAft>
                <a:spcPts val="0"/>
              </a:spcAft>
              <a:buSzPct val="45000"/>
              <a:buFont typeface="Wingdings"/>
              <a:buChar char=""/>
              <a:tabLst/>
            </a:pPr>
            <a:r>
              <a:rPr lang="es-ES" sz="1500" b="0" i="0" u="none" strike="noStrike" kern="1200" cap="none" spc="0" baseline="0">
                <a:ln>
                  <a:noFill/>
                </a:ln>
                <a:solidFill>
                  <a:srgbClr val="000000"/>
                </a:solidFill>
                <a:latin typeface="DejaVu Sans" pitchFamily="34"/>
                <a:ea typeface="Calibri" pitchFamily="2"/>
                <a:cs typeface="Calibri" pitchFamily="2"/>
              </a:rPr>
              <a:t>ortosa: minerales rosados</a:t>
            </a:r>
          </a:p>
          <a:p>
            <a:pPr marL="210960" marR="0" lvl="0" indent="-208440" algn="l" rtl="0" hangingPunct="1">
              <a:lnSpc>
                <a:spcPct val="100000"/>
              </a:lnSpc>
              <a:spcBef>
                <a:spcPts val="0"/>
              </a:spcBef>
              <a:spcAft>
                <a:spcPts val="0"/>
              </a:spcAft>
              <a:buSzPct val="45000"/>
              <a:buFont typeface="Wingdings"/>
              <a:buChar char=""/>
              <a:tabLst/>
            </a:pPr>
            <a:r>
              <a:rPr lang="es-ES" sz="1500" b="0" i="0" u="none" strike="noStrike" kern="1200" cap="none" spc="0" baseline="0">
                <a:ln>
                  <a:noFill/>
                </a:ln>
                <a:solidFill>
                  <a:srgbClr val="000000"/>
                </a:solidFill>
                <a:latin typeface="DejaVu Sans" pitchFamily="34"/>
                <a:ea typeface="Calibri" pitchFamily="2"/>
                <a:cs typeface="Calibri" pitchFamily="2"/>
              </a:rPr>
              <a:t>plagioclasa: minerales blancos</a:t>
            </a:r>
          </a:p>
          <a:p>
            <a:pPr marL="210960" marR="0" lvl="0" indent="-208440" algn="l" rtl="0" hangingPunct="1">
              <a:lnSpc>
                <a:spcPct val="100000"/>
              </a:lnSpc>
              <a:spcBef>
                <a:spcPts val="0"/>
              </a:spcBef>
              <a:spcAft>
                <a:spcPts val="0"/>
              </a:spcAft>
              <a:buSzPct val="45000"/>
              <a:buFont typeface="Wingdings"/>
              <a:buChar char=""/>
              <a:tabLst/>
            </a:pPr>
            <a:r>
              <a:rPr lang="es-ES" sz="1500" b="0" i="0" u="none" strike="noStrike" kern="1200" cap="none" spc="0" baseline="0">
                <a:ln>
                  <a:noFill/>
                </a:ln>
                <a:solidFill>
                  <a:srgbClr val="000000"/>
                </a:solidFill>
                <a:latin typeface="DejaVu Sans" pitchFamily="34"/>
                <a:ea typeface="Calibri" pitchFamily="2"/>
                <a:cs typeface="Calibri" pitchFamily="2"/>
              </a:rPr>
              <a:t>cuarzo: minerales grises transparentes</a:t>
            </a:r>
          </a:p>
          <a:p>
            <a:pPr marL="210960" marR="0" lvl="0" indent="-208440" algn="l" rtl="0" hangingPunct="1">
              <a:lnSpc>
                <a:spcPct val="100000"/>
              </a:lnSpc>
              <a:spcBef>
                <a:spcPts val="0"/>
              </a:spcBef>
              <a:spcAft>
                <a:spcPts val="0"/>
              </a:spcAft>
              <a:buSzPct val="45000"/>
              <a:buFont typeface="Wingdings"/>
              <a:buChar char=""/>
              <a:tabLst/>
            </a:pPr>
            <a:r>
              <a:rPr lang="es-ES" sz="1500" b="0" i="0" u="none" strike="noStrike" kern="1200" cap="none" spc="0" baseline="0">
                <a:ln>
                  <a:noFill/>
                </a:ln>
                <a:solidFill>
                  <a:srgbClr val="000000"/>
                </a:solidFill>
                <a:latin typeface="DejaVu Sans" pitchFamily="34"/>
                <a:ea typeface="Calibri" pitchFamily="2"/>
                <a:cs typeface="Calibri" pitchFamily="2"/>
              </a:rPr>
              <a:t>biotita: minerales negros</a:t>
            </a:r>
          </a:p>
        </p:txBody>
      </p:sp>
      <p:graphicFrame>
        <p:nvGraphicFramePr>
          <p:cNvPr id="5" name="Tabla 4"/>
          <p:cNvGraphicFramePr>
            <a:graphicFrameLocks noGrp="1"/>
          </p:cNvGraphicFramePr>
          <p:nvPr>
            <p:extLst>
              <p:ext uri="{D42A27DB-BD31-4B8C-83A1-F6EECF244321}">
                <p14:modId xmlns:p14="http://schemas.microsoft.com/office/powerpoint/2010/main" val="4247906348"/>
              </p:ext>
            </p:extLst>
          </p:nvPr>
        </p:nvGraphicFramePr>
        <p:xfrm>
          <a:off x="3820886" y="4229606"/>
          <a:ext cx="5228570" cy="2560320"/>
        </p:xfrm>
        <a:graphic>
          <a:graphicData uri="http://schemas.openxmlformats.org/drawingml/2006/table">
            <a:tbl>
              <a:tblPr/>
              <a:tblGrid>
                <a:gridCol w="742071">
                  <a:extLst>
                    <a:ext uri="{9D8B030D-6E8A-4147-A177-3AD203B41FA5}">
                      <a16:colId xmlns:a16="http://schemas.microsoft.com/office/drawing/2014/main" val="690371491"/>
                    </a:ext>
                  </a:extLst>
                </a:gridCol>
                <a:gridCol w="503893">
                  <a:extLst>
                    <a:ext uri="{9D8B030D-6E8A-4147-A177-3AD203B41FA5}">
                      <a16:colId xmlns:a16="http://schemas.microsoft.com/office/drawing/2014/main" val="1676783558"/>
                    </a:ext>
                  </a:extLst>
                </a:gridCol>
                <a:gridCol w="510085">
                  <a:extLst>
                    <a:ext uri="{9D8B030D-6E8A-4147-A177-3AD203B41FA5}">
                      <a16:colId xmlns:a16="http://schemas.microsoft.com/office/drawing/2014/main" val="1487866422"/>
                    </a:ext>
                  </a:extLst>
                </a:gridCol>
                <a:gridCol w="485651">
                  <a:extLst>
                    <a:ext uri="{9D8B030D-6E8A-4147-A177-3AD203B41FA5}">
                      <a16:colId xmlns:a16="http://schemas.microsoft.com/office/drawing/2014/main" val="2165052872"/>
                    </a:ext>
                  </a:extLst>
                </a:gridCol>
                <a:gridCol w="477391">
                  <a:extLst>
                    <a:ext uri="{9D8B030D-6E8A-4147-A177-3AD203B41FA5}">
                      <a16:colId xmlns:a16="http://schemas.microsoft.com/office/drawing/2014/main" val="4115515400"/>
                    </a:ext>
                  </a:extLst>
                </a:gridCol>
                <a:gridCol w="501828">
                  <a:extLst>
                    <a:ext uri="{9D8B030D-6E8A-4147-A177-3AD203B41FA5}">
                      <a16:colId xmlns:a16="http://schemas.microsoft.com/office/drawing/2014/main" val="2951015465"/>
                    </a:ext>
                  </a:extLst>
                </a:gridCol>
                <a:gridCol w="469817">
                  <a:extLst>
                    <a:ext uri="{9D8B030D-6E8A-4147-A177-3AD203B41FA5}">
                      <a16:colId xmlns:a16="http://schemas.microsoft.com/office/drawing/2014/main" val="703736639"/>
                    </a:ext>
                  </a:extLst>
                </a:gridCol>
                <a:gridCol w="453295">
                  <a:extLst>
                    <a:ext uri="{9D8B030D-6E8A-4147-A177-3AD203B41FA5}">
                      <a16:colId xmlns:a16="http://schemas.microsoft.com/office/drawing/2014/main" val="3310086197"/>
                    </a:ext>
                  </a:extLst>
                </a:gridCol>
                <a:gridCol w="412680">
                  <a:extLst>
                    <a:ext uri="{9D8B030D-6E8A-4147-A177-3AD203B41FA5}">
                      <a16:colId xmlns:a16="http://schemas.microsoft.com/office/drawing/2014/main" val="360988028"/>
                    </a:ext>
                  </a:extLst>
                </a:gridCol>
                <a:gridCol w="671859">
                  <a:extLst>
                    <a:ext uri="{9D8B030D-6E8A-4147-A177-3AD203B41FA5}">
                      <a16:colId xmlns:a16="http://schemas.microsoft.com/office/drawing/2014/main" val="938553333"/>
                    </a:ext>
                  </a:extLst>
                </a:gridCol>
              </a:tblGrid>
              <a:tr h="337290">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gridSpan="8">
                  <a:txBody>
                    <a:bodyPr/>
                    <a:lstStyle/>
                    <a:p>
                      <a:pPr marL="0" marR="0" lvl="0" indent="0" algn="ctr" rtl="0" hangingPunct="0">
                        <a:lnSpc>
                          <a:spcPct val="100000"/>
                        </a:lnSpc>
                        <a:spcBef>
                          <a:spcPts val="0"/>
                        </a:spcBef>
                        <a:spcAft>
                          <a:spcPts val="0"/>
                        </a:spcAft>
                        <a:buNone/>
                        <a:tabLst/>
                      </a:pPr>
                      <a:r>
                        <a:rPr lang="es-ES" sz="1200" b="0" i="0" u="none" strike="noStrike" kern="1200" cap="none">
                          <a:ln>
                            <a:noFill/>
                          </a:ln>
                          <a:latin typeface="DejaVu Sans" pitchFamily="34"/>
                          <a:ea typeface="AR PL SungtiL GB" pitchFamily="2"/>
                          <a:cs typeface="Lohit Devanagari" pitchFamily="2"/>
                        </a:rPr>
                        <a:t>Imagen</a:t>
                      </a:r>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extLst>
                  <a:ext uri="{0D108BD9-81ED-4DB2-BD59-A6C34878D82A}">
                    <a16:rowId xmlns:a16="http://schemas.microsoft.com/office/drawing/2014/main" val="2278965231"/>
                  </a:ext>
                </a:extLst>
              </a:tr>
              <a:tr h="337290">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lvl="0" indent="0" rtl="0" hangingPunct="0">
                        <a:lnSpc>
                          <a:spcPct val="100000"/>
                        </a:lnSpc>
                        <a:spcBef>
                          <a:spcPts val="0"/>
                        </a:spcBef>
                        <a:spcAft>
                          <a:spcPts val="0"/>
                        </a:spcAft>
                        <a:buNone/>
                        <a:tabLst/>
                      </a:pPr>
                      <a:r>
                        <a:rPr lang="es-ES" sz="1200" b="0" i="0" u="none" strike="noStrike" kern="1200" cap="none" dirty="0">
                          <a:ln>
                            <a:noFill/>
                          </a:ln>
                          <a:latin typeface="DejaVu Sans" pitchFamily="34"/>
                          <a:ea typeface="AR PL SungtiL GB" pitchFamily="2"/>
                          <a:cs typeface="Lohit Devanagari" pitchFamily="2"/>
                        </a:rPr>
                        <a:t>1</a:t>
                      </a:r>
                    </a:p>
                  </a:txBody>
                  <a:tcPr/>
                </a:tc>
                <a:tc>
                  <a:txBody>
                    <a:bodyPr/>
                    <a:lstStyle/>
                    <a:p>
                      <a:pPr marL="0" marR="0" lvl="0" indent="0" rtl="0" hangingPunct="0">
                        <a:lnSpc>
                          <a:spcPct val="100000"/>
                        </a:lnSpc>
                        <a:spcBef>
                          <a:spcPts val="0"/>
                        </a:spcBef>
                        <a:spcAft>
                          <a:spcPts val="0"/>
                        </a:spcAft>
                        <a:buNone/>
                        <a:tabLst/>
                      </a:pPr>
                      <a:r>
                        <a:rPr lang="es-ES" sz="1200" b="0" i="0" u="none" strike="noStrike" kern="1200" cap="none">
                          <a:ln>
                            <a:noFill/>
                          </a:ln>
                          <a:latin typeface="DejaVu Sans" pitchFamily="34"/>
                          <a:ea typeface="AR PL SungtiL GB" pitchFamily="2"/>
                          <a:cs typeface="Lohit Devanagari" pitchFamily="2"/>
                        </a:rPr>
                        <a:t>2</a:t>
                      </a:r>
                    </a:p>
                  </a:txBody>
                  <a:tcPr/>
                </a:tc>
                <a:tc>
                  <a:txBody>
                    <a:bodyPr/>
                    <a:lstStyle/>
                    <a:p>
                      <a:pPr marL="0" marR="0" lvl="0" indent="0" rtl="0" hangingPunct="0">
                        <a:lnSpc>
                          <a:spcPct val="100000"/>
                        </a:lnSpc>
                        <a:spcBef>
                          <a:spcPts val="0"/>
                        </a:spcBef>
                        <a:spcAft>
                          <a:spcPts val="0"/>
                        </a:spcAft>
                        <a:buNone/>
                        <a:tabLst/>
                      </a:pPr>
                      <a:r>
                        <a:rPr lang="es-ES" sz="1200" b="0" i="0" u="none" strike="noStrike" kern="1200" cap="none">
                          <a:ln>
                            <a:noFill/>
                          </a:ln>
                          <a:latin typeface="DejaVu Sans" pitchFamily="34"/>
                          <a:ea typeface="AR PL SungtiL GB" pitchFamily="2"/>
                          <a:cs typeface="Lohit Devanagari" pitchFamily="2"/>
                        </a:rPr>
                        <a:t>3</a:t>
                      </a:r>
                    </a:p>
                  </a:txBody>
                  <a:tcPr/>
                </a:tc>
                <a:tc>
                  <a:txBody>
                    <a:bodyPr/>
                    <a:lstStyle/>
                    <a:p>
                      <a:pPr marL="0" marR="0" lvl="0" indent="0" rtl="0" hangingPunct="0">
                        <a:lnSpc>
                          <a:spcPct val="100000"/>
                        </a:lnSpc>
                        <a:spcBef>
                          <a:spcPts val="0"/>
                        </a:spcBef>
                        <a:spcAft>
                          <a:spcPts val="0"/>
                        </a:spcAft>
                        <a:buNone/>
                        <a:tabLst/>
                      </a:pPr>
                      <a:r>
                        <a:rPr lang="es-ES" sz="1200" b="0" i="0" u="none" strike="noStrike" kern="1200" cap="none">
                          <a:ln>
                            <a:noFill/>
                          </a:ln>
                          <a:latin typeface="DejaVu Sans" pitchFamily="34"/>
                          <a:ea typeface="AR PL SungtiL GB" pitchFamily="2"/>
                          <a:cs typeface="Lohit Devanagari" pitchFamily="2"/>
                        </a:rPr>
                        <a:t>4</a:t>
                      </a:r>
                    </a:p>
                  </a:txBody>
                  <a:tcPr/>
                </a:tc>
                <a:tc>
                  <a:txBody>
                    <a:bodyPr/>
                    <a:lstStyle/>
                    <a:p>
                      <a:pPr marL="0" marR="0" lvl="0" indent="0" rtl="0" hangingPunct="0">
                        <a:lnSpc>
                          <a:spcPct val="100000"/>
                        </a:lnSpc>
                        <a:spcBef>
                          <a:spcPts val="0"/>
                        </a:spcBef>
                        <a:spcAft>
                          <a:spcPts val="0"/>
                        </a:spcAft>
                        <a:buNone/>
                        <a:tabLst/>
                      </a:pPr>
                      <a:r>
                        <a:rPr lang="es-ES" sz="1200" b="0" i="0" u="none" strike="noStrike" kern="1200" cap="none">
                          <a:ln>
                            <a:noFill/>
                          </a:ln>
                          <a:latin typeface="DejaVu Sans" pitchFamily="34"/>
                          <a:ea typeface="AR PL SungtiL GB" pitchFamily="2"/>
                          <a:cs typeface="Lohit Devanagari" pitchFamily="2"/>
                        </a:rPr>
                        <a:t>5</a:t>
                      </a:r>
                    </a:p>
                  </a:txBody>
                  <a:tcPr/>
                </a:tc>
                <a:tc>
                  <a:txBody>
                    <a:bodyPr/>
                    <a:lstStyle/>
                    <a:p>
                      <a:pPr marL="0" marR="0" lvl="0" indent="0" rtl="0" hangingPunct="0">
                        <a:lnSpc>
                          <a:spcPct val="100000"/>
                        </a:lnSpc>
                        <a:spcBef>
                          <a:spcPts val="0"/>
                        </a:spcBef>
                        <a:spcAft>
                          <a:spcPts val="0"/>
                        </a:spcAft>
                        <a:buNone/>
                        <a:tabLst/>
                      </a:pPr>
                      <a:r>
                        <a:rPr lang="es-ES" sz="1200" b="0" i="0" u="none" strike="noStrike" kern="1200" cap="none">
                          <a:ln>
                            <a:noFill/>
                          </a:ln>
                          <a:latin typeface="DejaVu Sans" pitchFamily="34"/>
                          <a:ea typeface="AR PL SungtiL GB" pitchFamily="2"/>
                          <a:cs typeface="Lohit Devanagari" pitchFamily="2"/>
                        </a:rPr>
                        <a:t>6</a:t>
                      </a:r>
                    </a:p>
                  </a:txBody>
                  <a:tcPr/>
                </a:tc>
                <a:tc>
                  <a:txBody>
                    <a:bodyPr/>
                    <a:lstStyle/>
                    <a:p>
                      <a:pPr marL="0" marR="0" lvl="0" indent="0" rtl="0" hangingPunct="0">
                        <a:lnSpc>
                          <a:spcPct val="100000"/>
                        </a:lnSpc>
                        <a:spcBef>
                          <a:spcPts val="0"/>
                        </a:spcBef>
                        <a:spcAft>
                          <a:spcPts val="0"/>
                        </a:spcAft>
                        <a:buNone/>
                        <a:tabLst/>
                      </a:pPr>
                      <a:r>
                        <a:rPr lang="es-ES" sz="1200" b="0" i="0" u="none" strike="noStrike" kern="1200" cap="none">
                          <a:ln>
                            <a:noFill/>
                          </a:ln>
                          <a:latin typeface="DejaVu Sans" pitchFamily="34"/>
                          <a:ea typeface="AR PL SungtiL GB" pitchFamily="2"/>
                          <a:cs typeface="Lohit Devanagari" pitchFamily="2"/>
                        </a:rPr>
                        <a:t>7</a:t>
                      </a:r>
                    </a:p>
                  </a:txBody>
                  <a:tcPr/>
                </a:tc>
                <a:tc>
                  <a:txBody>
                    <a:bodyPr/>
                    <a:lstStyle/>
                    <a:p>
                      <a:pPr marL="0" marR="0" lvl="0" indent="0" rtl="0" hangingPunct="0">
                        <a:lnSpc>
                          <a:spcPct val="100000"/>
                        </a:lnSpc>
                        <a:spcBef>
                          <a:spcPts val="0"/>
                        </a:spcBef>
                        <a:spcAft>
                          <a:spcPts val="0"/>
                        </a:spcAft>
                        <a:buNone/>
                        <a:tabLst/>
                      </a:pPr>
                      <a:r>
                        <a:rPr lang="es-ES" sz="1200" b="0" i="0" u="none" strike="noStrike" kern="1200" cap="none">
                          <a:ln>
                            <a:noFill/>
                          </a:ln>
                          <a:latin typeface="DejaVu Sans" pitchFamily="34"/>
                          <a:ea typeface="AR PL SungtiL GB" pitchFamily="2"/>
                          <a:cs typeface="Lohit Devanagari" pitchFamily="2"/>
                        </a:rPr>
                        <a:t>8</a:t>
                      </a:r>
                    </a:p>
                  </a:txBody>
                  <a:tcPr/>
                </a:tc>
                <a:tc>
                  <a:txBody>
                    <a:bodyPr/>
                    <a:lstStyle/>
                    <a:p>
                      <a:pPr marL="0" marR="0" lvl="0" indent="0" rtl="0" hangingPunct="0">
                        <a:lnSpc>
                          <a:spcPct val="100000"/>
                        </a:lnSpc>
                        <a:spcBef>
                          <a:spcPts val="0"/>
                        </a:spcBef>
                        <a:spcAft>
                          <a:spcPts val="0"/>
                        </a:spcAft>
                        <a:buNone/>
                        <a:tabLst/>
                      </a:pPr>
                      <a:r>
                        <a:rPr lang="es-ES" sz="1200" b="1" i="0" u="none" strike="noStrike" kern="1200" cap="none">
                          <a:ln>
                            <a:noFill/>
                          </a:ln>
                          <a:latin typeface="DejaVu Sans" pitchFamily="34"/>
                          <a:ea typeface="AR PL SungtiL GB" pitchFamily="2"/>
                          <a:cs typeface="Lohit Devanagari" pitchFamily="2"/>
                        </a:rPr>
                        <a:t>Total</a:t>
                      </a:r>
                    </a:p>
                  </a:txBody>
                  <a:tcPr/>
                </a:tc>
                <a:extLst>
                  <a:ext uri="{0D108BD9-81ED-4DB2-BD59-A6C34878D82A}">
                    <a16:rowId xmlns:a16="http://schemas.microsoft.com/office/drawing/2014/main" val="3038908175"/>
                  </a:ext>
                </a:extLst>
              </a:tr>
              <a:tr h="337290">
                <a:tc>
                  <a:txBody>
                    <a:bodyPr/>
                    <a:lstStyle/>
                    <a:p>
                      <a:pPr marL="0" marR="0" lvl="0" indent="0" rtl="0" hangingPunct="0">
                        <a:lnSpc>
                          <a:spcPct val="100000"/>
                        </a:lnSpc>
                        <a:spcBef>
                          <a:spcPts val="0"/>
                        </a:spcBef>
                        <a:spcAft>
                          <a:spcPts val="0"/>
                        </a:spcAft>
                        <a:buNone/>
                        <a:tabLst/>
                      </a:pPr>
                      <a:r>
                        <a:rPr lang="es-ES" sz="1200" b="0" i="0" u="none" strike="noStrike" kern="1200" cap="none">
                          <a:ln>
                            <a:noFill/>
                          </a:ln>
                          <a:latin typeface="DejaVu Sans" pitchFamily="34"/>
                          <a:ea typeface="AR PL SungtiL GB" pitchFamily="2"/>
                          <a:cs typeface="Lohit Devanagari" pitchFamily="2"/>
                        </a:rPr>
                        <a:t>ortosa</a:t>
                      </a: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extLst>
                  <a:ext uri="{0D108BD9-81ED-4DB2-BD59-A6C34878D82A}">
                    <a16:rowId xmlns:a16="http://schemas.microsoft.com/office/drawing/2014/main" val="4276789490"/>
                  </a:ext>
                </a:extLst>
              </a:tr>
              <a:tr h="337290">
                <a:tc>
                  <a:txBody>
                    <a:bodyPr/>
                    <a:lstStyle/>
                    <a:p>
                      <a:pPr marL="0" marR="0" lvl="0" indent="0" rtl="0" hangingPunct="0">
                        <a:lnSpc>
                          <a:spcPct val="100000"/>
                        </a:lnSpc>
                        <a:spcBef>
                          <a:spcPts val="0"/>
                        </a:spcBef>
                        <a:spcAft>
                          <a:spcPts val="0"/>
                        </a:spcAft>
                        <a:buNone/>
                        <a:tabLst/>
                      </a:pPr>
                      <a:r>
                        <a:rPr lang="es-ES" sz="1200" b="0" i="0" u="none" strike="noStrike" kern="1200" cap="none">
                          <a:ln>
                            <a:noFill/>
                          </a:ln>
                          <a:latin typeface="DejaVu Sans" pitchFamily="34"/>
                          <a:ea typeface="AR PL SungtiL GB" pitchFamily="2"/>
                          <a:cs typeface="Lohit Devanagari" pitchFamily="2"/>
                        </a:rPr>
                        <a:t>plag.</a:t>
                      </a: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extLst>
                  <a:ext uri="{0D108BD9-81ED-4DB2-BD59-A6C34878D82A}">
                    <a16:rowId xmlns:a16="http://schemas.microsoft.com/office/drawing/2014/main" val="1414984600"/>
                  </a:ext>
                </a:extLst>
              </a:tr>
              <a:tr h="337290">
                <a:tc>
                  <a:txBody>
                    <a:bodyPr/>
                    <a:lstStyle/>
                    <a:p>
                      <a:pPr marL="0" marR="0" lvl="0" indent="0" rtl="0" hangingPunct="0">
                        <a:lnSpc>
                          <a:spcPct val="100000"/>
                        </a:lnSpc>
                        <a:spcBef>
                          <a:spcPts val="0"/>
                        </a:spcBef>
                        <a:spcAft>
                          <a:spcPts val="0"/>
                        </a:spcAft>
                        <a:buNone/>
                        <a:tabLst/>
                      </a:pPr>
                      <a:r>
                        <a:rPr lang="es-ES" sz="1200" b="0" i="0" u="none" strike="noStrike" kern="1200" cap="none">
                          <a:ln>
                            <a:noFill/>
                          </a:ln>
                          <a:latin typeface="DejaVu Sans" pitchFamily="34"/>
                          <a:ea typeface="AR PL SungtiL GB" pitchFamily="2"/>
                          <a:cs typeface="Lohit Devanagari" pitchFamily="2"/>
                        </a:rPr>
                        <a:t>cuarzo</a:t>
                      </a: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extLst>
                  <a:ext uri="{0D108BD9-81ED-4DB2-BD59-A6C34878D82A}">
                    <a16:rowId xmlns:a16="http://schemas.microsoft.com/office/drawing/2014/main" val="140083723"/>
                  </a:ext>
                </a:extLst>
              </a:tr>
              <a:tr h="337290">
                <a:tc>
                  <a:txBody>
                    <a:bodyPr/>
                    <a:lstStyle/>
                    <a:p>
                      <a:pPr marL="0" marR="0" lvl="0" indent="0" rtl="0" hangingPunct="0">
                        <a:lnSpc>
                          <a:spcPct val="100000"/>
                        </a:lnSpc>
                        <a:spcBef>
                          <a:spcPts val="0"/>
                        </a:spcBef>
                        <a:spcAft>
                          <a:spcPts val="0"/>
                        </a:spcAft>
                        <a:buNone/>
                        <a:tabLst/>
                      </a:pPr>
                      <a:r>
                        <a:rPr lang="es-ES" sz="1200" b="0" i="0" u="none" strike="noStrike" kern="1200" cap="none">
                          <a:ln>
                            <a:noFill/>
                          </a:ln>
                          <a:latin typeface="DejaVu Sans" pitchFamily="34"/>
                          <a:ea typeface="AR PL SungtiL GB" pitchFamily="2"/>
                          <a:cs typeface="Lohit Devanagari" pitchFamily="2"/>
                        </a:rPr>
                        <a:t>biotita</a:t>
                      </a: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extLst>
                  <a:ext uri="{0D108BD9-81ED-4DB2-BD59-A6C34878D82A}">
                    <a16:rowId xmlns:a16="http://schemas.microsoft.com/office/drawing/2014/main" val="3537758930"/>
                  </a:ext>
                </a:extLst>
              </a:tr>
              <a:tr h="337290">
                <a:tc>
                  <a:txBody>
                    <a:bodyPr/>
                    <a:lstStyle/>
                    <a:p>
                      <a:pPr marL="0" marR="0" lvl="0" indent="0" rtl="0" hangingPunct="0">
                        <a:lnSpc>
                          <a:spcPct val="100000"/>
                        </a:lnSpc>
                        <a:spcBef>
                          <a:spcPts val="0"/>
                        </a:spcBef>
                        <a:spcAft>
                          <a:spcPts val="0"/>
                        </a:spcAft>
                        <a:buNone/>
                        <a:tabLst/>
                      </a:pPr>
                      <a:r>
                        <a:rPr lang="es-ES" sz="1200" b="1" i="0" u="none" strike="noStrike" kern="1200" cap="none">
                          <a:ln>
                            <a:noFill/>
                          </a:ln>
                          <a:latin typeface="DejaVu Sans" pitchFamily="34"/>
                          <a:ea typeface="AR PL SungtiL GB" pitchFamily="2"/>
                          <a:cs typeface="Lohit Devanagari" pitchFamily="2"/>
                        </a:rPr>
                        <a:t>Total</a:t>
                      </a: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dirty="0">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indent="0" rtl="0" hangingPunct="0">
                        <a:lnSpc>
                          <a:spcPct val="100000"/>
                        </a:lnSpc>
                        <a:spcBef>
                          <a:spcPts val="0"/>
                        </a:spcBef>
                        <a:spcAft>
                          <a:spcPts val="0"/>
                        </a:spcAft>
                        <a:tabLst/>
                      </a:pPr>
                      <a:endParaRPr lang="es-ES" sz="1800" b="0" i="0" u="none" strike="noStrike" kern="1200" cap="none" dirty="0">
                        <a:ln>
                          <a:noFill/>
                        </a:ln>
                        <a:latin typeface="Liberation Sans" pitchFamily="18"/>
                      </a:endParaRPr>
                    </a:p>
                  </a:txBody>
                  <a:tcPr/>
                </a:tc>
                <a:extLst>
                  <a:ext uri="{0D108BD9-81ED-4DB2-BD59-A6C34878D82A}">
                    <a16:rowId xmlns:a16="http://schemas.microsoft.com/office/drawing/2014/main" val="1961919612"/>
                  </a:ext>
                </a:extLst>
              </a:tr>
            </a:tbl>
          </a:graphicData>
        </a:graphic>
      </p:graphicFrame>
      <p:sp>
        <p:nvSpPr>
          <p:cNvPr id="6" name="CuadroTexto1"/>
          <p:cNvSpPr txBox="1"/>
          <p:nvPr/>
        </p:nvSpPr>
        <p:spPr>
          <a:xfrm>
            <a:off x="5543999" y="3488760"/>
            <a:ext cx="3168000" cy="648000"/>
          </a:xfrm>
          <a:prstGeom prst="rect">
            <a:avLst/>
          </a:prstGeom>
          <a:noFill/>
          <a:ln>
            <a:noFill/>
          </a:ln>
        </p:spPr>
        <p:txBody>
          <a:bodyPr vert="horz" wrap="square" lIns="91440" tIns="45720" rIns="91440" bIns="45720" anchor="t" anchorCtr="0" compatLnSpc="0">
            <a:noAutofit/>
          </a:bodyPr>
          <a:lstStyle/>
          <a:p>
            <a:pPr marL="0" marR="0" lvl="0" indent="0" algn="l" rtl="0" hangingPunct="1">
              <a:lnSpc>
                <a:spcPct val="100000"/>
              </a:lnSpc>
              <a:spcBef>
                <a:spcPts val="0"/>
              </a:spcBef>
              <a:spcAft>
                <a:spcPts val="0"/>
              </a:spcAft>
              <a:buNone/>
              <a:tabLst/>
            </a:pPr>
            <a:r>
              <a:rPr lang="es-ES" sz="1500" b="0" i="0" u="none" strike="noStrike" kern="1200" cap="none" spc="0" baseline="0" dirty="0">
                <a:ln>
                  <a:noFill/>
                </a:ln>
                <a:solidFill>
                  <a:srgbClr val="000000"/>
                </a:solidFill>
                <a:latin typeface="DejaVu Sans" pitchFamily="34"/>
                <a:ea typeface="DejaVu Sans" pitchFamily="2"/>
                <a:cs typeface="DejaVu Sans" pitchFamily="2"/>
              </a:rPr>
              <a:t>Los resultados los podemos anotar en una tabla como ésta</a:t>
            </a:r>
          </a:p>
        </p:txBody>
      </p:sp>
      <p:sp>
        <p:nvSpPr>
          <p:cNvPr id="7" name="CuadroTexto 6"/>
          <p:cNvSpPr txBox="1"/>
          <p:nvPr/>
        </p:nvSpPr>
        <p:spPr>
          <a:xfrm>
            <a:off x="5040000" y="864000"/>
            <a:ext cx="3671999" cy="559800"/>
          </a:xfrm>
          <a:prstGeom prst="rect">
            <a:avLst/>
          </a:prstGeom>
          <a:noFill/>
          <a:ln>
            <a:noFill/>
          </a:ln>
        </p:spPr>
        <p:txBody>
          <a:bodyPr vert="horz" wrap="square" lIns="90000" tIns="45000" rIns="90000" bIns="45000" anchorCtr="0" compatLnSpc="0">
            <a:spAutoFit/>
          </a:bodyPr>
          <a:lstStyle/>
          <a:p>
            <a:pPr marL="0" marR="0" lvl="0" indent="0" rtl="0" hangingPunct="0">
              <a:lnSpc>
                <a:spcPct val="100000"/>
              </a:lnSpc>
              <a:spcBef>
                <a:spcPts val="0"/>
              </a:spcBef>
              <a:spcAft>
                <a:spcPts val="0"/>
              </a:spcAft>
              <a:buNone/>
              <a:tabLst/>
            </a:pPr>
            <a:r>
              <a:rPr lang="es-ES" sz="1600" b="0" i="0" u="none" strike="noStrike" kern="1200" cap="none">
                <a:ln>
                  <a:noFill/>
                </a:ln>
                <a:solidFill>
                  <a:srgbClr val="000000"/>
                </a:solidFill>
                <a:latin typeface="DejaVu Sans" pitchFamily="34"/>
                <a:ea typeface="AR PL SungtiL GB" pitchFamily="2"/>
                <a:cs typeface="Lohit Devanagari" pitchFamily="2"/>
              </a:rPr>
              <a:t>Contar los puntos que caen sobre cada mineral:</a:t>
            </a:r>
          </a:p>
        </p:txBody>
      </p:sp>
      <p:sp>
        <p:nvSpPr>
          <p:cNvPr id="8" name="Forma libre 7"/>
          <p:cNvSpPr/>
          <p:nvPr/>
        </p:nvSpPr>
        <p:spPr>
          <a:xfrm>
            <a:off x="8640000" y="0"/>
            <a:ext cx="503999" cy="28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6E6FF"/>
          </a:solidFill>
          <a:ln w="0">
            <a:solidFill>
              <a:srgbClr val="3465A4"/>
            </a:solidFill>
            <a:prstDash val="solid"/>
          </a:ln>
        </p:spPr>
        <p:txBody>
          <a:bodyPr vert="horz" wrap="square" lIns="90000" tIns="45000" rIns="90000" bIns="45000" anchor="ctr" anchorCtr="0" compatLnSpc="0">
            <a:noAutofit/>
          </a:bodyPr>
          <a:lstStyle/>
          <a:p>
            <a:pPr marL="0" marR="0" lvl="0" indent="0" algn="ctr" rtl="0" hangingPunct="0">
              <a:lnSpc>
                <a:spcPct val="100000"/>
              </a:lnSpc>
              <a:spcBef>
                <a:spcPts val="0"/>
              </a:spcBef>
              <a:spcAft>
                <a:spcPts val="0"/>
              </a:spcAft>
              <a:buNone/>
              <a:tabLst/>
            </a:pPr>
            <a:r>
              <a:rPr lang="es-ES" sz="1800" b="0" i="0" u="none" strike="noStrike" kern="1200" cap="none">
                <a:ln>
                  <a:noFill/>
                </a:ln>
                <a:latin typeface="Liberation Sans" pitchFamily="18"/>
                <a:ea typeface="AR PL SungtiL GB" pitchFamily="2"/>
                <a:cs typeface="Lohit Devanagari" pitchFamily="2"/>
              </a:rPr>
              <a:t>10</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name="Slide11">
    <p:spTree>
      <p:nvGrpSpPr>
        <p:cNvPr id="1" name=""/>
        <p:cNvGrpSpPr/>
        <p:nvPr/>
      </p:nvGrpSpPr>
      <p:grpSpPr>
        <a:xfrm>
          <a:off x="0" y="0"/>
          <a:ext cx="0" cy="0"/>
          <a:chOff x="0" y="0"/>
          <a:chExt cx="0" cy="0"/>
        </a:xfrm>
      </p:grpSpPr>
      <p:sp>
        <p:nvSpPr>
          <p:cNvPr id="2" name="CustomShape 1"/>
          <p:cNvSpPr/>
          <p:nvPr/>
        </p:nvSpPr>
        <p:spPr>
          <a:xfrm>
            <a:off x="72000" y="139680"/>
            <a:ext cx="8208000" cy="436320"/>
          </a:xfrm>
          <a:prstGeom prst="rect">
            <a:avLst/>
          </a:prstGeom>
          <a:solidFill>
            <a:srgbClr val="729FCF"/>
          </a:solidFill>
          <a:ln>
            <a:noFill/>
            <a:prstDash val="solid"/>
          </a:ln>
        </p:spPr>
        <p:txBody>
          <a:bodyPr vert="horz" wrap="square" lIns="90000" tIns="45000" rIns="90000" bIns="45000" anchor="t" anchorCtr="0" compatLnSpc="0">
            <a:noAutofit/>
          </a:bodyPr>
          <a:lstStyle/>
          <a:p>
            <a:pPr marL="0" marR="0" lvl="0" indent="0" algn="l" rtl="0" hangingPunct="1">
              <a:lnSpc>
                <a:spcPct val="100000"/>
              </a:lnSpc>
              <a:spcBef>
                <a:spcPts val="0"/>
              </a:spcBef>
              <a:spcAft>
                <a:spcPts val="0"/>
              </a:spcAft>
              <a:buNone/>
              <a:tabLst/>
            </a:pPr>
            <a:r>
              <a:rPr lang="es-ES" sz="2000" b="1" i="0" u="none" strike="noStrike" kern="1200" cap="none" spc="0" baseline="0">
                <a:ln>
                  <a:noFill/>
                </a:ln>
                <a:solidFill>
                  <a:srgbClr val="FFFFFF"/>
                </a:solidFill>
                <a:latin typeface="DejaVu Sans" pitchFamily="34"/>
                <a:ea typeface="DejaVu Sans" pitchFamily="2"/>
                <a:cs typeface="DejaVu Sans" pitchFamily="2"/>
              </a:rPr>
              <a:t>COMO CALCULAMOS LOS PORCENTAJES VOLUMÉTRICOS</a:t>
            </a:r>
          </a:p>
        </p:txBody>
      </p:sp>
      <p:graphicFrame>
        <p:nvGraphicFramePr>
          <p:cNvPr id="3" name="Tabla 2"/>
          <p:cNvGraphicFramePr>
            <a:graphicFrameLocks noGrp="1"/>
          </p:cNvGraphicFramePr>
          <p:nvPr>
            <p:extLst>
              <p:ext uri="{D42A27DB-BD31-4B8C-83A1-F6EECF244321}">
                <p14:modId xmlns:p14="http://schemas.microsoft.com/office/powerpoint/2010/main" val="3138587251"/>
              </p:ext>
            </p:extLst>
          </p:nvPr>
        </p:nvGraphicFramePr>
        <p:xfrm>
          <a:off x="4408715" y="1069919"/>
          <a:ext cx="4104924" cy="2552400"/>
        </p:xfrm>
        <a:graphic>
          <a:graphicData uri="http://schemas.openxmlformats.org/drawingml/2006/table">
            <a:tbl>
              <a:tblPr/>
              <a:tblGrid>
                <a:gridCol w="2329543">
                  <a:extLst>
                    <a:ext uri="{9D8B030D-6E8A-4147-A177-3AD203B41FA5}">
                      <a16:colId xmlns:a16="http://schemas.microsoft.com/office/drawing/2014/main" val="1776463914"/>
                    </a:ext>
                  </a:extLst>
                </a:gridCol>
                <a:gridCol w="1013622">
                  <a:extLst>
                    <a:ext uri="{9D8B030D-6E8A-4147-A177-3AD203B41FA5}">
                      <a16:colId xmlns:a16="http://schemas.microsoft.com/office/drawing/2014/main" val="2726653180"/>
                    </a:ext>
                  </a:extLst>
                </a:gridCol>
                <a:gridCol w="761759">
                  <a:extLst>
                    <a:ext uri="{9D8B030D-6E8A-4147-A177-3AD203B41FA5}">
                      <a16:colId xmlns:a16="http://schemas.microsoft.com/office/drawing/2014/main" val="2300417779"/>
                    </a:ext>
                  </a:extLst>
                </a:gridCol>
              </a:tblGrid>
              <a:tr h="602280">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lvl="0" indent="0" algn="l" rtl="0" hangingPunct="0">
                        <a:lnSpc>
                          <a:spcPct val="100000"/>
                        </a:lnSpc>
                        <a:spcBef>
                          <a:spcPts val="0"/>
                        </a:spcBef>
                        <a:spcAft>
                          <a:spcPts val="0"/>
                        </a:spcAft>
                        <a:buNone/>
                        <a:tabLst/>
                      </a:pPr>
                      <a:r>
                        <a:rPr lang="es-ES" sz="1800" b="1" i="0" u="none" strike="noStrike" kern="1200" cap="none" dirty="0">
                          <a:ln>
                            <a:noFill/>
                          </a:ln>
                          <a:solidFill>
                            <a:srgbClr val="000000"/>
                          </a:solidFill>
                          <a:latin typeface="Liberation Sans" pitchFamily="18"/>
                          <a:ea typeface="AR PL SungtiL GB" pitchFamily="2"/>
                          <a:cs typeface="Lohit Devanagari" pitchFamily="2"/>
                        </a:rPr>
                        <a:t>Puntos</a:t>
                      </a:r>
                    </a:p>
                  </a:txBody>
                  <a:tcPr/>
                </a:tc>
                <a:tc>
                  <a:txBody>
                    <a:bodyPr/>
                    <a:lstStyle/>
                    <a:p>
                      <a:pPr marL="0" marR="0" lvl="0" indent="0" algn="l" rtl="0" hangingPunct="0">
                        <a:lnSpc>
                          <a:spcPct val="100000"/>
                        </a:lnSpc>
                        <a:spcBef>
                          <a:spcPts val="0"/>
                        </a:spcBef>
                        <a:spcAft>
                          <a:spcPts val="0"/>
                        </a:spcAft>
                        <a:buNone/>
                        <a:tabLst/>
                      </a:pPr>
                      <a:r>
                        <a:rPr lang="es-ES" sz="1800" b="1" i="0" u="none" strike="noStrike" kern="1200" cap="none">
                          <a:ln>
                            <a:noFill/>
                          </a:ln>
                          <a:solidFill>
                            <a:srgbClr val="000000"/>
                          </a:solidFill>
                          <a:latin typeface="Liberation Sans" pitchFamily="18"/>
                          <a:ea typeface="AR PL SungtiL GB" pitchFamily="2"/>
                          <a:cs typeface="Lohit Devanagari" pitchFamily="2"/>
                        </a:rPr>
                        <a:t>% vol</a:t>
                      </a:r>
                    </a:p>
                  </a:txBody>
                  <a:tcPr/>
                </a:tc>
                <a:extLst>
                  <a:ext uri="{0D108BD9-81ED-4DB2-BD59-A6C34878D82A}">
                    <a16:rowId xmlns:a16="http://schemas.microsoft.com/office/drawing/2014/main" val="2197264122"/>
                  </a:ext>
                </a:extLst>
              </a:tr>
              <a:tr h="380880">
                <a:tc>
                  <a:txBody>
                    <a:bodyPr/>
                    <a:lstStyle/>
                    <a:p>
                      <a:pPr marL="0" marR="0" lvl="0" indent="0" algn="l" rtl="0" hangingPunct="0">
                        <a:lnSpc>
                          <a:spcPct val="100000"/>
                        </a:lnSpc>
                        <a:spcBef>
                          <a:spcPts val="0"/>
                        </a:spcBef>
                        <a:spcAft>
                          <a:spcPts val="0"/>
                        </a:spcAft>
                        <a:buNone/>
                        <a:tabLst/>
                      </a:pPr>
                      <a:r>
                        <a:rPr lang="es-ES" sz="1800" b="0" i="0" u="none" strike="noStrike" kern="1200" cap="none">
                          <a:ln>
                            <a:noFill/>
                          </a:ln>
                          <a:solidFill>
                            <a:srgbClr val="000000"/>
                          </a:solidFill>
                          <a:latin typeface="Liberation Sans" pitchFamily="18"/>
                          <a:ea typeface="AR PL SungtiL GB" pitchFamily="2"/>
                          <a:cs typeface="Lohit Devanagari" pitchFamily="2"/>
                        </a:rPr>
                        <a:t> Olivino</a:t>
                      </a:r>
                    </a:p>
                  </a:txBody>
                  <a:tcPr/>
                </a:tc>
                <a:tc>
                  <a:txBody>
                    <a:bodyPr/>
                    <a:lstStyle/>
                    <a:p>
                      <a:pPr marL="0" marR="0" lvl="0" indent="0" algn="l" rtl="0" hangingPunct="0">
                        <a:lnSpc>
                          <a:spcPct val="100000"/>
                        </a:lnSpc>
                        <a:spcBef>
                          <a:spcPts val="0"/>
                        </a:spcBef>
                        <a:spcAft>
                          <a:spcPts val="0"/>
                        </a:spcAft>
                        <a:buNone/>
                        <a:tabLst/>
                      </a:pPr>
                      <a:r>
                        <a:rPr lang="es-ES" sz="1800" b="0" i="0" u="none" strike="noStrike" kern="1200" cap="none">
                          <a:ln>
                            <a:noFill/>
                          </a:ln>
                          <a:solidFill>
                            <a:srgbClr val="000000"/>
                          </a:solidFill>
                          <a:latin typeface="Liberation Sans" pitchFamily="18"/>
                          <a:ea typeface="AR PL SungtiL GB" pitchFamily="2"/>
                          <a:cs typeface="Lohit Devanagari" pitchFamily="2"/>
                        </a:rPr>
                        <a:t>100</a:t>
                      </a:r>
                    </a:p>
                  </a:txBody>
                  <a:tcPr/>
                </a:tc>
                <a:tc>
                  <a:txBody>
                    <a:bodyPr/>
                    <a:lstStyle/>
                    <a:p>
                      <a:pPr marL="0" marR="0" lvl="0" indent="0" algn="l" rtl="0" hangingPunct="0">
                        <a:lnSpc>
                          <a:spcPct val="100000"/>
                        </a:lnSpc>
                        <a:spcBef>
                          <a:spcPts val="0"/>
                        </a:spcBef>
                        <a:spcAft>
                          <a:spcPts val="0"/>
                        </a:spcAft>
                        <a:buNone/>
                        <a:tabLst/>
                      </a:pPr>
                      <a:r>
                        <a:rPr lang="es-ES" sz="1800" b="0" i="0" u="none" strike="noStrike" kern="1200" cap="none">
                          <a:ln>
                            <a:noFill/>
                          </a:ln>
                          <a:solidFill>
                            <a:srgbClr val="000000"/>
                          </a:solidFill>
                          <a:latin typeface="Liberation Sans" pitchFamily="18"/>
                          <a:ea typeface="AR PL SungtiL GB" pitchFamily="2"/>
                          <a:cs typeface="Lohit Devanagari" pitchFamily="2"/>
                        </a:rPr>
                        <a:t>20</a:t>
                      </a:r>
                    </a:p>
                  </a:txBody>
                  <a:tcPr/>
                </a:tc>
                <a:extLst>
                  <a:ext uri="{0D108BD9-81ED-4DB2-BD59-A6C34878D82A}">
                    <a16:rowId xmlns:a16="http://schemas.microsoft.com/office/drawing/2014/main" val="3007813522"/>
                  </a:ext>
                </a:extLst>
              </a:tr>
              <a:tr h="380880">
                <a:tc>
                  <a:txBody>
                    <a:bodyPr/>
                    <a:lstStyle/>
                    <a:p>
                      <a:pPr marL="0" marR="0" lvl="0" indent="0" algn="l" rtl="0" hangingPunct="0">
                        <a:lnSpc>
                          <a:spcPct val="100000"/>
                        </a:lnSpc>
                        <a:spcBef>
                          <a:spcPts val="0"/>
                        </a:spcBef>
                        <a:spcAft>
                          <a:spcPts val="0"/>
                        </a:spcAft>
                        <a:buNone/>
                        <a:tabLst/>
                      </a:pPr>
                      <a:r>
                        <a:rPr lang="es-ES" sz="1800" b="0" i="0" u="none" strike="noStrike" kern="1200" cap="none">
                          <a:ln>
                            <a:noFill/>
                          </a:ln>
                          <a:solidFill>
                            <a:srgbClr val="000000"/>
                          </a:solidFill>
                          <a:latin typeface="Liberation Sans" pitchFamily="18"/>
                          <a:ea typeface="AR PL SungtiL GB" pitchFamily="2"/>
                          <a:cs typeface="Lohit Devanagari" pitchFamily="2"/>
                        </a:rPr>
                        <a:t> Augita</a:t>
                      </a:r>
                    </a:p>
                  </a:txBody>
                  <a:tcPr/>
                </a:tc>
                <a:tc>
                  <a:txBody>
                    <a:bodyPr/>
                    <a:lstStyle/>
                    <a:p>
                      <a:pPr marL="0" marR="0" lvl="0" indent="0" algn="l" rtl="0" hangingPunct="0">
                        <a:lnSpc>
                          <a:spcPct val="100000"/>
                        </a:lnSpc>
                        <a:spcBef>
                          <a:spcPts val="0"/>
                        </a:spcBef>
                        <a:spcAft>
                          <a:spcPts val="0"/>
                        </a:spcAft>
                        <a:buNone/>
                        <a:tabLst/>
                      </a:pPr>
                      <a:r>
                        <a:rPr lang="es-ES" sz="1800" b="0" i="0" u="none" strike="noStrike" kern="1200" cap="none">
                          <a:ln>
                            <a:noFill/>
                          </a:ln>
                          <a:solidFill>
                            <a:srgbClr val="000000"/>
                          </a:solidFill>
                          <a:latin typeface="Liberation Sans" pitchFamily="18"/>
                          <a:ea typeface="AR PL SungtiL GB" pitchFamily="2"/>
                          <a:cs typeface="Lohit Devanagari" pitchFamily="2"/>
                        </a:rPr>
                        <a:t>200</a:t>
                      </a:r>
                    </a:p>
                  </a:txBody>
                  <a:tcPr/>
                </a:tc>
                <a:tc>
                  <a:txBody>
                    <a:bodyPr/>
                    <a:lstStyle/>
                    <a:p>
                      <a:pPr marL="0" marR="0" lvl="0" indent="0" algn="l" rtl="0" hangingPunct="0">
                        <a:lnSpc>
                          <a:spcPct val="100000"/>
                        </a:lnSpc>
                        <a:spcBef>
                          <a:spcPts val="0"/>
                        </a:spcBef>
                        <a:spcAft>
                          <a:spcPts val="0"/>
                        </a:spcAft>
                        <a:buNone/>
                        <a:tabLst/>
                      </a:pPr>
                      <a:r>
                        <a:rPr lang="es-ES" sz="1800" b="0" i="0" u="none" strike="noStrike" kern="1200" cap="none">
                          <a:ln>
                            <a:noFill/>
                          </a:ln>
                          <a:solidFill>
                            <a:srgbClr val="000000"/>
                          </a:solidFill>
                          <a:latin typeface="Liberation Sans" pitchFamily="18"/>
                          <a:ea typeface="AR PL SungtiL GB" pitchFamily="2"/>
                          <a:cs typeface="Lohit Devanagari" pitchFamily="2"/>
                        </a:rPr>
                        <a:t>40</a:t>
                      </a:r>
                    </a:p>
                  </a:txBody>
                  <a:tcPr/>
                </a:tc>
                <a:extLst>
                  <a:ext uri="{0D108BD9-81ED-4DB2-BD59-A6C34878D82A}">
                    <a16:rowId xmlns:a16="http://schemas.microsoft.com/office/drawing/2014/main" val="3133366015"/>
                  </a:ext>
                </a:extLst>
              </a:tr>
              <a:tr h="423720">
                <a:tc>
                  <a:txBody>
                    <a:bodyPr/>
                    <a:lstStyle/>
                    <a:p>
                      <a:pPr marL="0" marR="0" lvl="0" indent="0" algn="l" rtl="0" hangingPunct="0">
                        <a:lnSpc>
                          <a:spcPct val="100000"/>
                        </a:lnSpc>
                        <a:spcBef>
                          <a:spcPts val="0"/>
                        </a:spcBef>
                        <a:spcAft>
                          <a:spcPts val="0"/>
                        </a:spcAft>
                        <a:buNone/>
                        <a:tabLst/>
                      </a:pPr>
                      <a:r>
                        <a:rPr lang="es-ES" sz="1800" b="0" i="0" u="none" strike="noStrike" kern="1200" cap="none">
                          <a:ln>
                            <a:noFill/>
                          </a:ln>
                          <a:solidFill>
                            <a:srgbClr val="000000"/>
                          </a:solidFill>
                          <a:latin typeface="Liberation Sans" pitchFamily="18"/>
                          <a:ea typeface="AR PL SungtiL GB" pitchFamily="2"/>
                          <a:cs typeface="Lohit Devanagari" pitchFamily="2"/>
                        </a:rPr>
                        <a:t> Plagioclasa (An</a:t>
                      </a:r>
                      <a:r>
                        <a:rPr lang="es-ES" sz="1800" b="0" i="0" u="none" strike="noStrike" kern="1200" cap="none" baseline="-10000">
                          <a:ln>
                            <a:noFill/>
                          </a:ln>
                          <a:solidFill>
                            <a:srgbClr val="000000"/>
                          </a:solidFill>
                          <a:latin typeface="Liberation Sans" pitchFamily="18"/>
                          <a:ea typeface="AR PL SungtiL GB" pitchFamily="2"/>
                          <a:cs typeface="Lohit Devanagari" pitchFamily="2"/>
                        </a:rPr>
                        <a:t>63</a:t>
                      </a:r>
                      <a:r>
                        <a:rPr lang="es-ES" sz="1800" b="0" i="0" u="none" strike="noStrike" kern="1200" cap="none">
                          <a:ln>
                            <a:noFill/>
                          </a:ln>
                          <a:solidFill>
                            <a:srgbClr val="000000"/>
                          </a:solidFill>
                          <a:latin typeface="Liberation Sans" pitchFamily="18"/>
                          <a:ea typeface="AR PL SungtiL GB" pitchFamily="2"/>
                          <a:cs typeface="Lohit Devanagari" pitchFamily="2"/>
                        </a:rPr>
                        <a:t>)</a:t>
                      </a:r>
                    </a:p>
                  </a:txBody>
                  <a:tcPr/>
                </a:tc>
                <a:tc>
                  <a:txBody>
                    <a:bodyPr/>
                    <a:lstStyle/>
                    <a:p>
                      <a:pPr marL="0" marR="0" lvl="0" indent="0" algn="l" rtl="0" hangingPunct="0">
                        <a:lnSpc>
                          <a:spcPct val="100000"/>
                        </a:lnSpc>
                        <a:spcBef>
                          <a:spcPts val="0"/>
                        </a:spcBef>
                        <a:spcAft>
                          <a:spcPts val="0"/>
                        </a:spcAft>
                        <a:buNone/>
                        <a:tabLst/>
                      </a:pPr>
                      <a:r>
                        <a:rPr lang="es-ES" sz="1800" b="0" i="0" u="none" strike="noStrike" kern="1200" cap="none">
                          <a:ln>
                            <a:noFill/>
                          </a:ln>
                          <a:solidFill>
                            <a:srgbClr val="000000"/>
                          </a:solidFill>
                          <a:latin typeface="Liberation Sans" pitchFamily="18"/>
                          <a:ea typeface="AR PL SungtiL GB" pitchFamily="2"/>
                          <a:cs typeface="Lohit Devanagari" pitchFamily="2"/>
                        </a:rPr>
                        <a:t>150</a:t>
                      </a:r>
                    </a:p>
                  </a:txBody>
                  <a:tcPr/>
                </a:tc>
                <a:tc>
                  <a:txBody>
                    <a:bodyPr/>
                    <a:lstStyle/>
                    <a:p>
                      <a:pPr marL="0" marR="0" lvl="0" indent="0" algn="l" rtl="0" hangingPunct="0">
                        <a:lnSpc>
                          <a:spcPct val="100000"/>
                        </a:lnSpc>
                        <a:spcBef>
                          <a:spcPts val="0"/>
                        </a:spcBef>
                        <a:spcAft>
                          <a:spcPts val="0"/>
                        </a:spcAft>
                        <a:buNone/>
                        <a:tabLst/>
                      </a:pPr>
                      <a:r>
                        <a:rPr lang="es-ES" sz="1800" b="0" i="0" u="none" strike="noStrike" kern="1200" cap="none">
                          <a:ln>
                            <a:noFill/>
                          </a:ln>
                          <a:solidFill>
                            <a:srgbClr val="000000"/>
                          </a:solidFill>
                          <a:latin typeface="Liberation Sans" pitchFamily="18"/>
                          <a:ea typeface="AR PL SungtiL GB" pitchFamily="2"/>
                          <a:cs typeface="Lohit Devanagari" pitchFamily="2"/>
                        </a:rPr>
                        <a:t>30</a:t>
                      </a:r>
                    </a:p>
                  </a:txBody>
                  <a:tcPr/>
                </a:tc>
                <a:extLst>
                  <a:ext uri="{0D108BD9-81ED-4DB2-BD59-A6C34878D82A}">
                    <a16:rowId xmlns:a16="http://schemas.microsoft.com/office/drawing/2014/main" val="1511906396"/>
                  </a:ext>
                </a:extLst>
              </a:tr>
              <a:tr h="384120">
                <a:tc>
                  <a:txBody>
                    <a:bodyPr/>
                    <a:lstStyle/>
                    <a:p>
                      <a:pPr marL="0" marR="0" lvl="0" indent="0" algn="l" rtl="0" hangingPunct="0">
                        <a:lnSpc>
                          <a:spcPct val="100000"/>
                        </a:lnSpc>
                        <a:spcBef>
                          <a:spcPts val="0"/>
                        </a:spcBef>
                        <a:spcAft>
                          <a:spcPts val="0"/>
                        </a:spcAft>
                        <a:buNone/>
                        <a:tabLst/>
                      </a:pPr>
                      <a:r>
                        <a:rPr lang="es-ES" sz="1800" b="0" i="0" u="none" strike="noStrike" kern="1200" cap="none">
                          <a:ln>
                            <a:noFill/>
                          </a:ln>
                          <a:solidFill>
                            <a:srgbClr val="000000"/>
                          </a:solidFill>
                          <a:latin typeface="Liberation Sans" pitchFamily="18"/>
                          <a:ea typeface="AR PL SungtiL GB" pitchFamily="2"/>
                          <a:cs typeface="Lohit Devanagari" pitchFamily="2"/>
                        </a:rPr>
                        <a:t> Opacos</a:t>
                      </a:r>
                    </a:p>
                  </a:txBody>
                  <a:tcPr/>
                </a:tc>
                <a:tc>
                  <a:txBody>
                    <a:bodyPr/>
                    <a:lstStyle/>
                    <a:p>
                      <a:pPr marL="0" marR="0" lvl="0" indent="0" algn="l" rtl="0" hangingPunct="0">
                        <a:lnSpc>
                          <a:spcPct val="100000"/>
                        </a:lnSpc>
                        <a:spcBef>
                          <a:spcPts val="0"/>
                        </a:spcBef>
                        <a:spcAft>
                          <a:spcPts val="0"/>
                        </a:spcAft>
                        <a:buNone/>
                        <a:tabLst/>
                      </a:pPr>
                      <a:r>
                        <a:rPr lang="es-ES" sz="1800" b="0" i="0" u="none" strike="noStrike" kern="1200" cap="none">
                          <a:ln>
                            <a:noFill/>
                          </a:ln>
                          <a:solidFill>
                            <a:srgbClr val="000000"/>
                          </a:solidFill>
                          <a:latin typeface="Liberation Sans" pitchFamily="18"/>
                          <a:ea typeface="AR PL SungtiL GB" pitchFamily="2"/>
                          <a:cs typeface="Lohit Devanagari" pitchFamily="2"/>
                        </a:rPr>
                        <a:t>50</a:t>
                      </a:r>
                    </a:p>
                  </a:txBody>
                  <a:tcPr/>
                </a:tc>
                <a:tc>
                  <a:txBody>
                    <a:bodyPr/>
                    <a:lstStyle/>
                    <a:p>
                      <a:pPr marL="0" marR="0" lvl="0" indent="0" algn="l" rtl="0" hangingPunct="0">
                        <a:lnSpc>
                          <a:spcPct val="100000"/>
                        </a:lnSpc>
                        <a:spcBef>
                          <a:spcPts val="0"/>
                        </a:spcBef>
                        <a:spcAft>
                          <a:spcPts val="0"/>
                        </a:spcAft>
                        <a:buNone/>
                        <a:tabLst/>
                      </a:pPr>
                      <a:r>
                        <a:rPr lang="es-ES" sz="1800" b="0" i="0" u="none" strike="noStrike" kern="1200" cap="none">
                          <a:ln>
                            <a:noFill/>
                          </a:ln>
                          <a:solidFill>
                            <a:srgbClr val="000000"/>
                          </a:solidFill>
                          <a:latin typeface="Liberation Sans" pitchFamily="18"/>
                          <a:ea typeface="AR PL SungtiL GB" pitchFamily="2"/>
                          <a:cs typeface="Lohit Devanagari" pitchFamily="2"/>
                        </a:rPr>
                        <a:t>10</a:t>
                      </a:r>
                    </a:p>
                  </a:txBody>
                  <a:tcPr/>
                </a:tc>
                <a:extLst>
                  <a:ext uri="{0D108BD9-81ED-4DB2-BD59-A6C34878D82A}">
                    <a16:rowId xmlns:a16="http://schemas.microsoft.com/office/drawing/2014/main" val="236550016"/>
                  </a:ext>
                </a:extLst>
              </a:tr>
              <a:tr h="380520">
                <a:tc>
                  <a:txBody>
                    <a:bodyPr/>
                    <a:lstStyle/>
                    <a:p>
                      <a:pPr marL="0" marR="0" lvl="0" indent="0" algn="l" rtl="0" hangingPunct="0">
                        <a:lnSpc>
                          <a:spcPct val="100000"/>
                        </a:lnSpc>
                        <a:spcBef>
                          <a:spcPts val="0"/>
                        </a:spcBef>
                        <a:spcAft>
                          <a:spcPts val="0"/>
                        </a:spcAft>
                        <a:buNone/>
                        <a:tabLst/>
                      </a:pPr>
                      <a:r>
                        <a:rPr lang="es-ES" sz="1800" b="0" i="0" u="none" strike="noStrike" kern="1200" cap="none">
                          <a:ln>
                            <a:noFill/>
                          </a:ln>
                          <a:solidFill>
                            <a:srgbClr val="000000"/>
                          </a:solidFill>
                          <a:latin typeface="Liberation Sans" pitchFamily="18"/>
                          <a:ea typeface="AR PL SungtiL GB" pitchFamily="2"/>
                          <a:cs typeface="Lohit Devanagari" pitchFamily="2"/>
                        </a:rPr>
                        <a:t> </a:t>
                      </a:r>
                      <a:r>
                        <a:rPr lang="es-ES" sz="1800" b="0" i="1" u="none" strike="noStrike" kern="1200" cap="none">
                          <a:ln>
                            <a:noFill/>
                          </a:ln>
                          <a:solidFill>
                            <a:srgbClr val="000000"/>
                          </a:solidFill>
                          <a:latin typeface="Liberation Sans" pitchFamily="18"/>
                          <a:ea typeface="AR PL SungtiL GB" pitchFamily="2"/>
                          <a:cs typeface="Lohit Devanagari" pitchFamily="2"/>
                        </a:rPr>
                        <a:t>Total</a:t>
                      </a:r>
                    </a:p>
                  </a:txBody>
                  <a:tcPr/>
                </a:tc>
                <a:tc>
                  <a:txBody>
                    <a:bodyPr/>
                    <a:lstStyle/>
                    <a:p>
                      <a:pPr marL="0" marR="0" lvl="0" indent="0" algn="l" rtl="0" hangingPunct="0">
                        <a:lnSpc>
                          <a:spcPct val="100000"/>
                        </a:lnSpc>
                        <a:spcBef>
                          <a:spcPts val="0"/>
                        </a:spcBef>
                        <a:spcAft>
                          <a:spcPts val="0"/>
                        </a:spcAft>
                        <a:buNone/>
                        <a:tabLst/>
                      </a:pPr>
                      <a:r>
                        <a:rPr lang="es-ES" sz="1800" b="0" i="0" u="none" strike="noStrike" kern="1200" cap="none">
                          <a:ln>
                            <a:noFill/>
                          </a:ln>
                          <a:solidFill>
                            <a:srgbClr val="000000"/>
                          </a:solidFill>
                          <a:latin typeface="Liberation Sans" pitchFamily="18"/>
                          <a:ea typeface="AR PL SungtiL GB" pitchFamily="2"/>
                          <a:cs typeface="Lohit Devanagari" pitchFamily="2"/>
                        </a:rPr>
                        <a:t>500</a:t>
                      </a:r>
                    </a:p>
                  </a:txBody>
                  <a:tcPr/>
                </a:tc>
                <a:tc>
                  <a:txBody>
                    <a:bodyPr/>
                    <a:lstStyle/>
                    <a:p>
                      <a:pPr marL="0" marR="0" lvl="0" indent="0" algn="l" rtl="0" hangingPunct="0">
                        <a:lnSpc>
                          <a:spcPct val="100000"/>
                        </a:lnSpc>
                        <a:spcBef>
                          <a:spcPts val="0"/>
                        </a:spcBef>
                        <a:spcAft>
                          <a:spcPts val="0"/>
                        </a:spcAft>
                        <a:buNone/>
                        <a:tabLst/>
                      </a:pPr>
                      <a:r>
                        <a:rPr lang="es-ES" sz="1800" b="0" i="0" u="none" strike="noStrike" kern="1200" cap="none" dirty="0">
                          <a:ln>
                            <a:noFill/>
                          </a:ln>
                          <a:solidFill>
                            <a:srgbClr val="000000"/>
                          </a:solidFill>
                          <a:latin typeface="Liberation Sans" pitchFamily="18"/>
                          <a:ea typeface="AR PL SungtiL GB" pitchFamily="2"/>
                          <a:cs typeface="Lohit Devanagari" pitchFamily="2"/>
                        </a:rPr>
                        <a:t>100</a:t>
                      </a:r>
                    </a:p>
                  </a:txBody>
                  <a:tcPr/>
                </a:tc>
                <a:extLst>
                  <a:ext uri="{0D108BD9-81ED-4DB2-BD59-A6C34878D82A}">
                    <a16:rowId xmlns:a16="http://schemas.microsoft.com/office/drawing/2014/main" val="2236790388"/>
                  </a:ext>
                </a:extLst>
              </a:tr>
            </a:tbl>
          </a:graphicData>
        </a:graphic>
      </p:graphicFrame>
      <p:sp>
        <p:nvSpPr>
          <p:cNvPr id="4" name="CustomShape 3"/>
          <p:cNvSpPr/>
          <p:nvPr/>
        </p:nvSpPr>
        <p:spPr>
          <a:xfrm>
            <a:off x="1368000" y="4680000"/>
            <a:ext cx="7031880" cy="1793880"/>
          </a:xfrm>
          <a:prstGeom prst="rect">
            <a:avLst/>
          </a:prstGeom>
          <a:noFill/>
          <a:ln>
            <a:noFill/>
            <a:prstDash val="solid"/>
          </a:ln>
        </p:spPr>
        <p:txBody>
          <a:bodyPr vert="horz" wrap="square" lIns="90000" tIns="45000" rIns="90000" bIns="45000" anchor="t" anchorCtr="0" compatLnSpc="0">
            <a:noAutofit/>
          </a:bodyPr>
          <a:lstStyle/>
          <a:p>
            <a:pPr marL="0" marR="0" lvl="0" indent="0" algn="l" rtl="0" hangingPunct="1">
              <a:lnSpc>
                <a:spcPct val="100000"/>
              </a:lnSpc>
              <a:spcBef>
                <a:spcPts val="0"/>
              </a:spcBef>
              <a:spcAft>
                <a:spcPts val="0"/>
              </a:spcAft>
              <a:buNone/>
              <a:tabLst/>
            </a:pPr>
            <a:r>
              <a:rPr lang="es-ES" sz="1800" b="0" i="0" u="none" strike="noStrike" kern="1200" cap="none" spc="0" baseline="0">
                <a:ln>
                  <a:noFill/>
                </a:ln>
                <a:solidFill>
                  <a:srgbClr val="000000"/>
                </a:solidFill>
                <a:latin typeface="Arial" pitchFamily="18"/>
                <a:ea typeface="DejaVu Sans" pitchFamily="2"/>
                <a:cs typeface="DejaVu Sans" pitchFamily="2"/>
              </a:rPr>
              <a:t>La información de la tabla </a:t>
            </a:r>
            <a:r>
              <a:rPr lang="es-ES" sz="1800" b="1" i="0" u="none" strike="noStrike" kern="1200" cap="none" spc="0" baseline="0">
                <a:ln>
                  <a:noFill/>
                </a:ln>
                <a:solidFill>
                  <a:srgbClr val="000000"/>
                </a:solidFill>
                <a:latin typeface="Arial" pitchFamily="18"/>
                <a:ea typeface="DejaVu Sans" pitchFamily="2"/>
                <a:cs typeface="DejaVu Sans" pitchFamily="2"/>
              </a:rPr>
              <a:t>no es suficiente</a:t>
            </a:r>
            <a:r>
              <a:rPr lang="es-ES" sz="1800" b="0" i="0" u="none" strike="noStrike" kern="1200" cap="none" spc="0" baseline="0">
                <a:ln>
                  <a:noFill/>
                </a:ln>
                <a:solidFill>
                  <a:srgbClr val="000000"/>
                </a:solidFill>
                <a:latin typeface="Arial" pitchFamily="18"/>
                <a:ea typeface="DejaVu Sans" pitchFamily="2"/>
                <a:cs typeface="DejaVu Sans" pitchFamily="2"/>
              </a:rPr>
              <a:t>. Necesitamos saber el error de los porcentajes calculados, el debido al contaje de puntos</a:t>
            </a:r>
          </a:p>
          <a:p>
            <a:pPr marL="0" marR="0" lvl="0" indent="0" algn="l" rtl="0" hangingPunct="1">
              <a:lnSpc>
                <a:spcPct val="100000"/>
              </a:lnSpc>
              <a:spcBef>
                <a:spcPts val="0"/>
              </a:spcBef>
              <a:spcAft>
                <a:spcPts val="0"/>
              </a:spcAft>
              <a:buNone/>
              <a:tabLst/>
            </a:pPr>
            <a:endParaRPr lang="es-ES" sz="1800" b="0" i="0" u="none" strike="noStrike" kern="1200" cap="none" spc="0" baseline="0">
              <a:ln>
                <a:noFill/>
              </a:ln>
              <a:solidFill>
                <a:srgbClr val="000000"/>
              </a:solidFill>
              <a:latin typeface="Arial" pitchFamily="18"/>
              <a:ea typeface="DejaVu Sans" pitchFamily="2"/>
              <a:cs typeface="DejaVu Sans" pitchFamily="2"/>
            </a:endParaRPr>
          </a:p>
          <a:p>
            <a:pPr marL="0" marR="0" lvl="0" indent="0" algn="l" rtl="0" hangingPunct="1">
              <a:lnSpc>
                <a:spcPct val="100000"/>
              </a:lnSpc>
              <a:spcBef>
                <a:spcPts val="0"/>
              </a:spcBef>
              <a:spcAft>
                <a:spcPts val="0"/>
              </a:spcAft>
              <a:buNone/>
              <a:tabLst/>
            </a:pPr>
            <a:r>
              <a:rPr lang="es-ES" sz="1800" b="0" i="0" u="none" strike="noStrike" kern="1200" cap="none" spc="0" baseline="0">
                <a:ln>
                  <a:noFill/>
                </a:ln>
                <a:solidFill>
                  <a:srgbClr val="000000"/>
                </a:solidFill>
                <a:latin typeface="Arial" pitchFamily="18"/>
                <a:ea typeface="DejaVu Sans" pitchFamily="2"/>
                <a:cs typeface="DejaVu Sans" pitchFamily="2"/>
              </a:rPr>
              <a:t>¿Como estimamos este </a:t>
            </a:r>
            <a:r>
              <a:rPr lang="es-ES" sz="1800" b="1" i="0" u="none" strike="noStrike" kern="1200" cap="none" spc="0" baseline="0">
                <a:ln>
                  <a:noFill/>
                </a:ln>
                <a:solidFill>
                  <a:srgbClr val="000000"/>
                </a:solidFill>
                <a:latin typeface="Arial" pitchFamily="18"/>
                <a:ea typeface="DejaVu Sans" pitchFamily="2"/>
                <a:cs typeface="DejaVu Sans" pitchFamily="2"/>
              </a:rPr>
              <a:t>error de contaje</a:t>
            </a:r>
            <a:r>
              <a:rPr lang="es-ES" sz="1800" b="0" i="0" u="none" strike="noStrike" kern="1200" cap="none" spc="0" baseline="0">
                <a:ln>
                  <a:noFill/>
                </a:ln>
                <a:solidFill>
                  <a:srgbClr val="000000"/>
                </a:solidFill>
                <a:latin typeface="Arial" pitchFamily="18"/>
                <a:ea typeface="DejaVu Sans" pitchFamily="2"/>
                <a:cs typeface="DejaVu Sans" pitchFamily="2"/>
              </a:rPr>
              <a:t>?.</a:t>
            </a:r>
          </a:p>
          <a:p>
            <a:pPr marL="0" marR="0" lvl="0" indent="0" algn="l" rtl="0" hangingPunct="1">
              <a:lnSpc>
                <a:spcPct val="100000"/>
              </a:lnSpc>
              <a:spcBef>
                <a:spcPts val="0"/>
              </a:spcBef>
              <a:spcAft>
                <a:spcPts val="0"/>
              </a:spcAft>
              <a:buNone/>
              <a:tabLst/>
            </a:pPr>
            <a:endParaRPr lang="es-ES" sz="1800" b="0" i="0" u="none" strike="noStrike" kern="1200" cap="none" spc="0" baseline="0">
              <a:ln>
                <a:noFill/>
              </a:ln>
              <a:solidFill>
                <a:srgbClr val="000000"/>
              </a:solidFill>
              <a:latin typeface="Arial" pitchFamily="18"/>
              <a:ea typeface="DejaVu Sans" pitchFamily="2"/>
              <a:cs typeface="DejaVu Sans" pitchFamily="2"/>
            </a:endParaRPr>
          </a:p>
          <a:p>
            <a:pPr marL="0" marR="0" lvl="0" indent="0" algn="l" rtl="0" hangingPunct="1">
              <a:lnSpc>
                <a:spcPct val="100000"/>
              </a:lnSpc>
              <a:spcBef>
                <a:spcPts val="0"/>
              </a:spcBef>
              <a:spcAft>
                <a:spcPts val="0"/>
              </a:spcAft>
              <a:buNone/>
              <a:tabLst/>
            </a:pPr>
            <a:r>
              <a:rPr lang="es-ES" sz="1800" b="0" i="0" u="none" strike="noStrike" kern="1200" cap="none" spc="0" baseline="0">
                <a:ln>
                  <a:noFill/>
                </a:ln>
                <a:solidFill>
                  <a:srgbClr val="000000"/>
                </a:solidFill>
                <a:latin typeface="Arial" pitchFamily="18"/>
                <a:ea typeface="DejaVu Sans" pitchFamily="2"/>
                <a:cs typeface="DejaVu Sans" pitchFamily="2"/>
              </a:rPr>
              <a:t>Lo vemos en la diapositiva siguiente</a:t>
            </a:r>
          </a:p>
        </p:txBody>
      </p:sp>
      <p:grpSp>
        <p:nvGrpSpPr>
          <p:cNvPr id="5" name="Agrupar1"/>
          <p:cNvGrpSpPr/>
          <p:nvPr/>
        </p:nvGrpSpPr>
        <p:grpSpPr>
          <a:xfrm>
            <a:off x="576000" y="1032480"/>
            <a:ext cx="3311999" cy="1114559"/>
            <a:chOff x="576000" y="1032480"/>
            <a:chExt cx="3311999" cy="1114559"/>
          </a:xfrm>
        </p:grpSpPr>
        <p:sp>
          <p:nvSpPr>
            <p:cNvPr id="6" name="TextShape 4"/>
            <p:cNvSpPr/>
            <p:nvPr/>
          </p:nvSpPr>
          <p:spPr>
            <a:xfrm>
              <a:off x="576000" y="1032480"/>
              <a:ext cx="3311999" cy="1114559"/>
            </a:xfrm>
            <a:prstGeom prst="rect">
              <a:avLst/>
            </a:prstGeom>
            <a:noFill/>
            <a:ln>
              <a:noFill/>
              <a:prstDash val="solid"/>
            </a:ln>
          </p:spPr>
          <p:txBody>
            <a:bodyPr vert="horz" wrap="square" lIns="90000" tIns="45000" rIns="90000" bIns="45000" anchor="t" anchorCtr="0" compatLnSpc="0">
              <a:noAutofit/>
            </a:bodyPr>
            <a:lstStyle/>
            <a:p>
              <a:pPr marL="0" marR="0" lvl="0" indent="0" algn="l" rtl="0" hangingPunct="1">
                <a:lnSpc>
                  <a:spcPct val="100000"/>
                </a:lnSpc>
                <a:spcBef>
                  <a:spcPts val="0"/>
                </a:spcBef>
                <a:spcAft>
                  <a:spcPts val="0"/>
                </a:spcAft>
                <a:buNone/>
                <a:tabLst/>
              </a:pPr>
              <a:r>
                <a:rPr lang="es-ES" sz="1800" b="0" i="0" u="none" strike="noStrike" kern="1200" cap="none" spc="0" baseline="0" dirty="0">
                  <a:ln>
                    <a:noFill/>
                  </a:ln>
                  <a:solidFill>
                    <a:srgbClr val="000000"/>
                  </a:solidFill>
                  <a:latin typeface="Arial" pitchFamily="18"/>
                  <a:ea typeface="DejaVu Sans" pitchFamily="2"/>
                  <a:cs typeface="DejaVu Sans" pitchFamily="2"/>
                </a:rPr>
                <a:t>                     P</a:t>
              </a:r>
              <a:r>
                <a:rPr lang="es-ES" sz="1800" b="0" i="0" u="none" strike="noStrike" kern="1200" cap="none" spc="0" baseline="-32000" dirty="0">
                  <a:ln>
                    <a:noFill/>
                  </a:ln>
                  <a:solidFill>
                    <a:srgbClr val="000000"/>
                  </a:solidFill>
                  <a:latin typeface="Arial" pitchFamily="18"/>
                  <a:ea typeface="DejaVu Sans" pitchFamily="2"/>
                  <a:cs typeface="DejaVu Sans" pitchFamily="2"/>
                </a:rPr>
                <a:t>A</a:t>
              </a:r>
              <a:r>
                <a:rPr lang="es-ES" sz="1800" b="0" i="0" u="none" strike="noStrike" kern="1200" cap="none" spc="0" baseline="0" dirty="0">
                  <a:ln>
                    <a:noFill/>
                  </a:ln>
                  <a:solidFill>
                    <a:srgbClr val="000000"/>
                  </a:solidFill>
                  <a:latin typeface="Arial" pitchFamily="18"/>
                  <a:ea typeface="DejaVu Sans" pitchFamily="2"/>
                  <a:cs typeface="DejaVu Sans" pitchFamily="2"/>
                </a:rPr>
                <a:t>     </a:t>
              </a:r>
            </a:p>
            <a:p>
              <a:pPr marL="0" marR="0" lvl="0" indent="0" algn="l" rtl="0" hangingPunct="1">
                <a:lnSpc>
                  <a:spcPct val="100000"/>
                </a:lnSpc>
                <a:spcBef>
                  <a:spcPts val="0"/>
                </a:spcBef>
                <a:spcAft>
                  <a:spcPts val="0"/>
                </a:spcAft>
                <a:buNone/>
                <a:tabLst/>
              </a:pPr>
              <a:r>
                <a:rPr lang="es-ES" sz="1800" b="0" i="0" u="none" strike="noStrike" kern="1200" cap="none" spc="0" baseline="0" dirty="0">
                  <a:ln>
                    <a:noFill/>
                  </a:ln>
                  <a:solidFill>
                    <a:srgbClr val="000000"/>
                  </a:solidFill>
                  <a:latin typeface="Arial" pitchFamily="18"/>
                  <a:ea typeface="DejaVu Sans" pitchFamily="2"/>
                  <a:cs typeface="DejaVu Sans" pitchFamily="2"/>
                </a:rPr>
                <a:t>% min A =            x 100 </a:t>
              </a:r>
            </a:p>
            <a:p>
              <a:pPr marL="0" marR="0" lvl="0" indent="0" algn="l" rtl="0" hangingPunct="1">
                <a:lnSpc>
                  <a:spcPct val="100000"/>
                </a:lnSpc>
                <a:spcBef>
                  <a:spcPts val="0"/>
                </a:spcBef>
                <a:spcAft>
                  <a:spcPts val="0"/>
                </a:spcAft>
                <a:buNone/>
                <a:tabLst/>
              </a:pPr>
              <a:r>
                <a:rPr lang="es-ES" sz="1800" b="0" i="0" u="none" strike="noStrike" kern="1200" cap="none" spc="0" baseline="0" dirty="0">
                  <a:ln>
                    <a:noFill/>
                  </a:ln>
                  <a:solidFill>
                    <a:srgbClr val="000000"/>
                  </a:solidFill>
                  <a:latin typeface="Arial" pitchFamily="18"/>
                  <a:ea typeface="DejaVu Sans" pitchFamily="2"/>
                  <a:cs typeface="DejaVu Sans" pitchFamily="2"/>
                </a:rPr>
                <a:t>                     </a:t>
              </a:r>
              <a:r>
                <a:rPr lang="es-ES" sz="1800" b="0" i="0" u="none" strike="noStrike" kern="1200" cap="none" spc="0" baseline="0" dirty="0" err="1">
                  <a:ln>
                    <a:noFill/>
                  </a:ln>
                  <a:solidFill>
                    <a:srgbClr val="000000"/>
                  </a:solidFill>
                  <a:latin typeface="Arial" pitchFamily="18"/>
                  <a:ea typeface="DejaVu Sans" pitchFamily="2"/>
                  <a:cs typeface="DejaVu Sans" pitchFamily="2"/>
                </a:rPr>
                <a:t>P</a:t>
              </a:r>
              <a:r>
                <a:rPr lang="es-ES" sz="1800" b="0" i="0" u="none" strike="noStrike" kern="1200" cap="none" spc="0" baseline="-32000" dirty="0" err="1">
                  <a:ln>
                    <a:noFill/>
                  </a:ln>
                  <a:solidFill>
                    <a:srgbClr val="000000"/>
                  </a:solidFill>
                  <a:latin typeface="Arial" pitchFamily="18"/>
                  <a:ea typeface="DejaVu Sans" pitchFamily="2"/>
                  <a:cs typeface="DejaVu Sans" pitchFamily="2"/>
                </a:rPr>
                <a:t>total</a:t>
              </a:r>
              <a:endParaRPr lang="es-ES" sz="1800" b="0" i="0" u="none" strike="noStrike" kern="1200" cap="none" spc="0" baseline="-32000" dirty="0">
                <a:ln>
                  <a:noFill/>
                </a:ln>
                <a:solidFill>
                  <a:srgbClr val="000000"/>
                </a:solidFill>
                <a:latin typeface="Arial" pitchFamily="18"/>
                <a:ea typeface="DejaVu Sans" pitchFamily="2"/>
                <a:cs typeface="DejaVu Sans" pitchFamily="2"/>
              </a:endParaRPr>
            </a:p>
          </p:txBody>
        </p:sp>
        <p:sp>
          <p:nvSpPr>
            <p:cNvPr id="7" name="Line 5"/>
            <p:cNvSpPr/>
            <p:nvPr/>
          </p:nvSpPr>
          <p:spPr>
            <a:xfrm>
              <a:off x="1865519" y="1506960"/>
              <a:ext cx="502200" cy="72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17640" cap="flat">
              <a:solidFill>
                <a:srgbClr val="000000"/>
              </a:solidFill>
              <a:prstDash val="solid"/>
            </a:ln>
          </p:spPr>
          <p:txBody>
            <a:bodyPr vert="horz" wrap="square" lIns="98640" tIns="53640" rIns="98640" bIns="5364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grpSp>
      <p:grpSp>
        <p:nvGrpSpPr>
          <p:cNvPr id="8" name="Agrupar2"/>
          <p:cNvGrpSpPr/>
          <p:nvPr/>
        </p:nvGrpSpPr>
        <p:grpSpPr>
          <a:xfrm>
            <a:off x="576000" y="2761920"/>
            <a:ext cx="3311999" cy="1114559"/>
            <a:chOff x="576000" y="2675160"/>
            <a:chExt cx="3311999" cy="1114559"/>
          </a:xfrm>
        </p:grpSpPr>
        <p:sp>
          <p:nvSpPr>
            <p:cNvPr id="9" name="Rectángulo1"/>
            <p:cNvSpPr/>
            <p:nvPr/>
          </p:nvSpPr>
          <p:spPr>
            <a:xfrm>
              <a:off x="576000" y="2675160"/>
              <a:ext cx="3311999" cy="1114559"/>
            </a:xfrm>
            <a:prstGeom prst="rect">
              <a:avLst/>
            </a:prstGeom>
            <a:noFill/>
            <a:ln>
              <a:noFill/>
              <a:prstDash val="solid"/>
            </a:ln>
          </p:spPr>
          <p:txBody>
            <a:bodyPr vert="horz" wrap="square" lIns="90000" tIns="45000" rIns="90000" bIns="45000" anchor="t" anchorCtr="0" compatLnSpc="0">
              <a:noAutofit/>
            </a:bodyPr>
            <a:lstStyle/>
            <a:p>
              <a:pPr marL="0" marR="0" lvl="0" indent="0" algn="l" rtl="0" hangingPunct="1">
                <a:lnSpc>
                  <a:spcPct val="100000"/>
                </a:lnSpc>
                <a:spcBef>
                  <a:spcPts val="0"/>
                </a:spcBef>
                <a:spcAft>
                  <a:spcPts val="0"/>
                </a:spcAft>
                <a:buNone/>
                <a:tabLst/>
              </a:pPr>
              <a:r>
                <a:rPr lang="es-ES" sz="1800" b="0" i="0" u="none" strike="noStrike" kern="1200" cap="none" spc="0" baseline="0" dirty="0">
                  <a:ln>
                    <a:noFill/>
                  </a:ln>
                  <a:solidFill>
                    <a:srgbClr val="000000"/>
                  </a:solidFill>
                  <a:latin typeface="Arial" pitchFamily="18"/>
                  <a:ea typeface="DejaVu Sans" pitchFamily="2"/>
                  <a:cs typeface="DejaVu Sans" pitchFamily="2"/>
                </a:rPr>
                <a:t>                     100     </a:t>
              </a:r>
            </a:p>
            <a:p>
              <a:pPr marL="0" marR="0" lvl="0" indent="0" algn="l" rtl="0" hangingPunct="1">
                <a:lnSpc>
                  <a:spcPct val="100000"/>
                </a:lnSpc>
                <a:spcBef>
                  <a:spcPts val="0"/>
                </a:spcBef>
                <a:spcAft>
                  <a:spcPts val="0"/>
                </a:spcAft>
                <a:buNone/>
                <a:tabLst/>
              </a:pPr>
              <a:r>
                <a:rPr lang="es-ES" sz="1800" b="0" i="0" u="none" strike="noStrike" kern="1200" cap="none" spc="0" baseline="0" dirty="0">
                  <a:ln>
                    <a:noFill/>
                  </a:ln>
                  <a:solidFill>
                    <a:srgbClr val="000000"/>
                  </a:solidFill>
                  <a:latin typeface="Arial" pitchFamily="18"/>
                  <a:ea typeface="DejaVu Sans" pitchFamily="2"/>
                  <a:cs typeface="DejaVu Sans" pitchFamily="2"/>
                </a:rPr>
                <a:t>% olivino =            x 100 = 20</a:t>
              </a:r>
            </a:p>
            <a:p>
              <a:pPr marL="0" marR="0" lvl="0" indent="0" algn="l" rtl="0" hangingPunct="1">
                <a:lnSpc>
                  <a:spcPct val="100000"/>
                </a:lnSpc>
                <a:spcBef>
                  <a:spcPts val="0"/>
                </a:spcBef>
                <a:spcAft>
                  <a:spcPts val="0"/>
                </a:spcAft>
                <a:buNone/>
                <a:tabLst/>
              </a:pPr>
              <a:r>
                <a:rPr lang="es-ES" sz="1800" b="0" i="0" u="none" strike="noStrike" kern="1200" cap="none" spc="0" baseline="0" dirty="0">
                  <a:ln>
                    <a:noFill/>
                  </a:ln>
                  <a:solidFill>
                    <a:srgbClr val="000000"/>
                  </a:solidFill>
                  <a:latin typeface="Arial" pitchFamily="18"/>
                  <a:ea typeface="DejaVu Sans" pitchFamily="2"/>
                  <a:cs typeface="DejaVu Sans" pitchFamily="2"/>
                </a:rPr>
                <a:t>                     500</a:t>
              </a:r>
            </a:p>
          </p:txBody>
        </p:sp>
        <p:sp>
          <p:nvSpPr>
            <p:cNvPr id="10" name="Línea1"/>
            <p:cNvSpPr/>
            <p:nvPr/>
          </p:nvSpPr>
          <p:spPr>
            <a:xfrm>
              <a:off x="1937519" y="3156479"/>
              <a:ext cx="502200" cy="144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12600" cap="flat">
              <a:solidFill>
                <a:srgbClr val="000000"/>
              </a:solidFill>
              <a:prstDash val="solid"/>
            </a:ln>
          </p:spPr>
          <p:txBody>
            <a:bodyPr vert="horz" wrap="square" lIns="96120" tIns="51120" rIns="96120" bIns="5112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grpSp>
      <p:sp>
        <p:nvSpPr>
          <p:cNvPr id="11" name="CuadroTexto1"/>
          <p:cNvSpPr txBox="1"/>
          <p:nvPr/>
        </p:nvSpPr>
        <p:spPr>
          <a:xfrm>
            <a:off x="576000" y="2368080"/>
            <a:ext cx="3155400" cy="365760"/>
          </a:xfrm>
          <a:prstGeom prst="rect">
            <a:avLst/>
          </a:prstGeom>
          <a:noFill/>
          <a:ln>
            <a:noFill/>
          </a:ln>
        </p:spPr>
        <p:txBody>
          <a:bodyPr vert="horz" wrap="square" lIns="91440" tIns="45720" rIns="91440" bIns="45720" anchor="t" anchorCtr="0" compatLnSpc="0">
            <a:noAutofit/>
          </a:bodyPr>
          <a:lstStyle/>
          <a:p>
            <a:pPr marL="0" marR="0" lvl="0" indent="0" algn="l" rtl="0" hangingPunct="1">
              <a:lnSpc>
                <a:spcPct val="100000"/>
              </a:lnSpc>
              <a:spcBef>
                <a:spcPts val="0"/>
              </a:spcBef>
              <a:spcAft>
                <a:spcPts val="0"/>
              </a:spcAft>
              <a:buNone/>
              <a:tabLst/>
            </a:pPr>
            <a:r>
              <a:rPr lang="es-ES" sz="1800" b="0" i="0" u="none" strike="noStrike" kern="1200" cap="none" spc="0" baseline="0">
                <a:ln>
                  <a:noFill/>
                </a:ln>
                <a:solidFill>
                  <a:srgbClr val="000000"/>
                </a:solidFill>
                <a:latin typeface="Arial" pitchFamily="18"/>
                <a:ea typeface="DejaVu Sans" pitchFamily="2"/>
                <a:cs typeface="DejaVu Sans" pitchFamily="2"/>
              </a:rPr>
              <a:t>por ejemplo,</a:t>
            </a:r>
          </a:p>
        </p:txBody>
      </p:sp>
      <p:sp>
        <p:nvSpPr>
          <p:cNvPr id="12" name="Forma libre 11"/>
          <p:cNvSpPr/>
          <p:nvPr/>
        </p:nvSpPr>
        <p:spPr>
          <a:xfrm>
            <a:off x="8640000" y="0"/>
            <a:ext cx="503999" cy="28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6E6FF"/>
          </a:solidFill>
          <a:ln w="0">
            <a:solidFill>
              <a:srgbClr val="3465A4"/>
            </a:solidFill>
            <a:prstDash val="solid"/>
          </a:ln>
        </p:spPr>
        <p:txBody>
          <a:bodyPr vert="horz" wrap="square" lIns="90000" tIns="45000" rIns="90000" bIns="45000" anchor="ctr" anchorCtr="0" compatLnSpc="0">
            <a:noAutofit/>
          </a:bodyPr>
          <a:lstStyle/>
          <a:p>
            <a:pPr marL="0" marR="0" lvl="0" indent="0" algn="ctr" rtl="0" hangingPunct="0">
              <a:lnSpc>
                <a:spcPct val="100000"/>
              </a:lnSpc>
              <a:spcBef>
                <a:spcPts val="0"/>
              </a:spcBef>
              <a:spcAft>
                <a:spcPts val="0"/>
              </a:spcAft>
              <a:buNone/>
              <a:tabLst/>
            </a:pPr>
            <a:r>
              <a:rPr lang="es-ES" sz="1800" b="0" i="0" u="none" strike="noStrike" kern="1200" cap="none">
                <a:ln>
                  <a:noFill/>
                </a:ln>
                <a:latin typeface="Liberation Sans" pitchFamily="18"/>
                <a:ea typeface="AR PL SungtiL GB" pitchFamily="2"/>
                <a:cs typeface="Lohit Devanagari" pitchFamily="2"/>
              </a:rPr>
              <a:t>11</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name="Slide12">
    <p:bg>
      <p:bgPr>
        <a:solidFill>
          <a:srgbClr val="FFFFFF"/>
        </a:solidFill>
        <a:effectLst/>
      </p:bgPr>
    </p:bg>
    <p:spTree>
      <p:nvGrpSpPr>
        <p:cNvPr id="1" name=""/>
        <p:cNvGrpSpPr/>
        <p:nvPr/>
      </p:nvGrpSpPr>
      <p:grpSpPr>
        <a:xfrm>
          <a:off x="0" y="0"/>
          <a:ext cx="0" cy="0"/>
          <a:chOff x="0" y="0"/>
          <a:chExt cx="0" cy="0"/>
        </a:xfrm>
      </p:grpSpPr>
      <p:sp>
        <p:nvSpPr>
          <p:cNvPr id="2" name="Forma libre 1"/>
          <p:cNvSpPr/>
          <p:nvPr/>
        </p:nvSpPr>
        <p:spPr>
          <a:xfrm>
            <a:off x="5688000" y="1655999"/>
            <a:ext cx="3384000" cy="4752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18000">
            <a:solidFill>
              <a:srgbClr val="729FCF"/>
            </a:solidFill>
            <a:prstDash val="solid"/>
          </a:ln>
        </p:spPr>
        <p:txBody>
          <a:bodyPr vert="horz" wrap="square" lIns="99000" tIns="54000" rIns="99000" bIns="54000" anchor="ctr" anchorCtr="0" compatLnSpc="0">
            <a:noAutofit/>
          </a:bodyPr>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3" name="CustomShape 1"/>
          <p:cNvSpPr/>
          <p:nvPr/>
        </p:nvSpPr>
        <p:spPr>
          <a:xfrm>
            <a:off x="435239" y="1440000"/>
            <a:ext cx="6332760" cy="1734119"/>
          </a:xfrm>
          <a:custGeom>
            <a:avLst/>
            <a:gdLst>
              <a:gd name="f0" fmla="val w"/>
              <a:gd name="f1" fmla="val h"/>
              <a:gd name="f2" fmla="val 0"/>
              <a:gd name="f3" fmla="val 6332855"/>
              <a:gd name="f4" fmla="val 1734185"/>
              <a:gd name="f5" fmla="*/ f0 1 6332855"/>
              <a:gd name="f6" fmla="*/ f1 1 1734185"/>
              <a:gd name="f7" fmla="val f2"/>
              <a:gd name="f8" fmla="val f3"/>
              <a:gd name="f9" fmla="val f4"/>
              <a:gd name="f10" fmla="+- f9 0 f7"/>
              <a:gd name="f11" fmla="+- f8 0 f7"/>
              <a:gd name="f12" fmla="*/ f11 1 6332855"/>
              <a:gd name="f13" fmla="*/ f10 1 1734185"/>
              <a:gd name="f14" fmla="*/ 0 1 f12"/>
              <a:gd name="f15" fmla="*/ 6332855 1 f12"/>
              <a:gd name="f16" fmla="*/ 0 1 f13"/>
              <a:gd name="f17" fmla="*/ 173418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6332855" h="1734185">
                <a:moveTo>
                  <a:pt x="f2" y="f2"/>
                </a:moveTo>
                <a:lnTo>
                  <a:pt x="f3" y="f2"/>
                </a:lnTo>
                <a:lnTo>
                  <a:pt x="f3" y="f4"/>
                </a:lnTo>
                <a:lnTo>
                  <a:pt x="f2" y="f4"/>
                </a:lnTo>
                <a:lnTo>
                  <a:pt x="f2" y="f2"/>
                </a:lnTo>
                <a:close/>
              </a:path>
            </a:pathLst>
          </a:custGeom>
          <a:noFill/>
          <a:ln>
            <a:noFill/>
            <a:prstDash val="solid"/>
          </a:ln>
        </p:spPr>
        <p:txBody>
          <a:bodyPr vert="horz" wrap="square" lIns="90000" tIns="45000" rIns="90000" bIns="45000" anchor="t" anchorCtr="0" compatLnSpc="0">
            <a:noAutofit/>
          </a:bodyPr>
          <a:lstStyle/>
          <a:p>
            <a:pPr marL="340920" marR="0" lvl="0" indent="-165600" algn="l" rtl="0" hangingPunct="1">
              <a:lnSpc>
                <a:spcPct val="100000"/>
              </a:lnSpc>
              <a:spcBef>
                <a:spcPts val="0"/>
              </a:spcBef>
              <a:spcAft>
                <a:spcPts val="0"/>
              </a:spcAft>
              <a:buNone/>
              <a:tabLst/>
            </a:pPr>
            <a:r>
              <a:rPr lang="es-ES" sz="2400" b="1" i="0" u="none" strike="noStrike" kern="1200" cap="none" spc="0" baseline="0">
                <a:ln>
                  <a:noFill/>
                </a:ln>
                <a:solidFill>
                  <a:srgbClr val="000000"/>
                </a:solidFill>
                <a:latin typeface="DejaVu Sans" pitchFamily="18"/>
                <a:ea typeface="DejaVu Sans" pitchFamily="2"/>
                <a:cs typeface="DejaVu Sans" pitchFamily="2"/>
              </a:rPr>
              <a:t> </a:t>
            </a:r>
          </a:p>
          <a:p>
            <a:pPr marL="340920" marR="0" lvl="0" indent="-165600" algn="l" rtl="0" hangingPunct="1">
              <a:lnSpc>
                <a:spcPct val="100000"/>
              </a:lnSpc>
              <a:spcBef>
                <a:spcPts val="0"/>
              </a:spcBef>
              <a:spcAft>
                <a:spcPts val="0"/>
              </a:spcAft>
              <a:buNone/>
              <a:tabLst/>
            </a:pPr>
            <a:r>
              <a:rPr lang="es-ES" sz="1800" b="1" i="0" u="none" strike="noStrike" kern="1200" cap="none" spc="0" baseline="0">
                <a:ln>
                  <a:noFill/>
                </a:ln>
                <a:solidFill>
                  <a:srgbClr val="000000"/>
                </a:solidFill>
                <a:latin typeface="DejaVu Sans" pitchFamily="18"/>
                <a:ea typeface="DejaVu Sans" pitchFamily="2"/>
                <a:cs typeface="DejaVu Sans" pitchFamily="2"/>
              </a:rPr>
              <a:t>Datos de partida:</a:t>
            </a:r>
          </a:p>
          <a:p>
            <a:pPr marL="340920" marR="0" lvl="0" indent="-165600" algn="l" rtl="0" hangingPunct="1">
              <a:lnSpc>
                <a:spcPct val="100000"/>
              </a:lnSpc>
              <a:spcBef>
                <a:spcPts val="0"/>
              </a:spcBef>
              <a:spcAft>
                <a:spcPts val="0"/>
              </a:spcAft>
              <a:buNone/>
              <a:tabLst/>
            </a:pPr>
            <a:r>
              <a:rPr lang="es-ES" sz="2400" b="0" i="0" u="none" strike="noStrike" kern="1200" cap="none" spc="0" baseline="0">
                <a:ln>
                  <a:noFill/>
                </a:ln>
                <a:solidFill>
                  <a:srgbClr val="000000"/>
                </a:solidFill>
                <a:latin typeface="DejaVu Sans" pitchFamily="18"/>
                <a:ea typeface="DejaVu Sans" pitchFamily="2"/>
                <a:cs typeface="DejaVu Sans" pitchFamily="2"/>
              </a:rPr>
              <a:t> </a:t>
            </a:r>
          </a:p>
          <a:p>
            <a:pPr marL="330120" marR="0" lvl="0" indent="-175320" algn="l" rtl="0" hangingPunct="1">
              <a:lnSpc>
                <a:spcPct val="100000"/>
              </a:lnSpc>
              <a:spcBef>
                <a:spcPts val="0"/>
              </a:spcBef>
              <a:spcAft>
                <a:spcPts val="0"/>
              </a:spcAft>
              <a:buClr>
                <a:srgbClr val="000000"/>
              </a:buClr>
              <a:buSzPct val="45000"/>
              <a:buFont typeface="Wingdings"/>
              <a:buChar char=""/>
              <a:tabLst/>
            </a:pPr>
            <a:r>
              <a:rPr lang="es-ES" sz="1800" b="1" i="0" u="none" strike="noStrike" kern="1200" cap="none" spc="0" baseline="0">
                <a:ln>
                  <a:noFill/>
                </a:ln>
                <a:solidFill>
                  <a:srgbClr val="0000CC"/>
                </a:solidFill>
                <a:latin typeface="DejaVu Sans" pitchFamily="18"/>
                <a:ea typeface="DejaVu Sans" pitchFamily="2"/>
                <a:cs typeface="DejaVu Sans" pitchFamily="2"/>
              </a:rPr>
              <a:t>N</a:t>
            </a:r>
            <a:r>
              <a:rPr lang="es-ES" sz="1800" b="0" i="0" u="none" strike="noStrike" kern="1200" cap="none" spc="0" baseline="0">
                <a:ln>
                  <a:noFill/>
                </a:ln>
                <a:solidFill>
                  <a:srgbClr val="000000"/>
                </a:solidFill>
                <a:latin typeface="DejaVu Sans" pitchFamily="18"/>
                <a:ea typeface="DejaVu Sans" pitchFamily="2"/>
                <a:cs typeface="DejaVu Sans" pitchFamily="2"/>
              </a:rPr>
              <a:t>: n.º total de puntos</a:t>
            </a:r>
          </a:p>
          <a:p>
            <a:pPr marL="330120" marR="0" lvl="0" indent="-175320" algn="l" rtl="0" hangingPunct="1">
              <a:lnSpc>
                <a:spcPct val="100000"/>
              </a:lnSpc>
              <a:spcBef>
                <a:spcPts val="0"/>
              </a:spcBef>
              <a:spcAft>
                <a:spcPts val="0"/>
              </a:spcAft>
              <a:buClr>
                <a:srgbClr val="000000"/>
              </a:buClr>
              <a:buSzPct val="45000"/>
              <a:buFont typeface="Wingdings"/>
              <a:buChar char=""/>
              <a:tabLst/>
            </a:pPr>
            <a:r>
              <a:rPr lang="es-ES" sz="1800" b="1" i="0" u="none" strike="noStrike" kern="1200" cap="none" spc="0" baseline="0">
                <a:ln>
                  <a:noFill/>
                </a:ln>
                <a:solidFill>
                  <a:srgbClr val="0000CC"/>
                </a:solidFill>
                <a:latin typeface="DejaVu Sans" pitchFamily="18"/>
                <a:ea typeface="DejaVu Sans" pitchFamily="2"/>
                <a:cs typeface="DejaVu Sans" pitchFamily="2"/>
              </a:rPr>
              <a:t>A</a:t>
            </a:r>
            <a:r>
              <a:rPr lang="es-ES" sz="1800" b="0" i="0" u="none" strike="noStrike" kern="1200" cap="none" spc="0" baseline="0">
                <a:ln>
                  <a:noFill/>
                </a:ln>
                <a:solidFill>
                  <a:srgbClr val="000000"/>
                </a:solidFill>
                <a:latin typeface="DejaVu Sans" pitchFamily="18"/>
                <a:ea typeface="DejaVu Sans" pitchFamily="2"/>
                <a:cs typeface="DejaVu Sans" pitchFamily="2"/>
              </a:rPr>
              <a:t>: % del mineral A</a:t>
            </a:r>
          </a:p>
        </p:txBody>
      </p:sp>
      <p:pic>
        <p:nvPicPr>
          <p:cNvPr id="4" name="Imagen 208">
            <a:extLst>
              <a:ext uri="{FF2B5EF4-FFF2-40B4-BE49-F238E27FC236}">
                <a16:creationId xmlns:a16="http://schemas.microsoft.com/office/drawing/2014/main" id="{00000000-0000-0000-0000-000000000000}"/>
              </a:ext>
            </a:extLst>
          </p:cNvPr>
          <p:cNvPicPr>
            <a:picLocks noChangeAspect="1"/>
          </p:cNvPicPr>
          <p:nvPr/>
        </p:nvPicPr>
        <p:blipFill>
          <a:blip r:embed="rId3"/>
          <a:stretch>
            <a:fillRect/>
          </a:stretch>
        </p:blipFill>
        <p:spPr>
          <a:xfrm>
            <a:off x="792000" y="3816000"/>
            <a:ext cx="3135240" cy="1405080"/>
          </a:xfrm>
          <a:prstGeom prst="rect">
            <a:avLst/>
          </a:prstGeom>
          <a:noFill/>
          <a:ln>
            <a:noFill/>
          </a:ln>
        </p:spPr>
      </p:pic>
      <p:sp>
        <p:nvSpPr>
          <p:cNvPr id="5" name="CustomShape 2"/>
          <p:cNvSpPr/>
          <p:nvPr/>
        </p:nvSpPr>
        <p:spPr>
          <a:xfrm>
            <a:off x="210240" y="3242879"/>
            <a:ext cx="5333760" cy="501120"/>
          </a:xfrm>
          <a:custGeom>
            <a:avLst/>
            <a:gdLst>
              <a:gd name="f0" fmla="val w"/>
              <a:gd name="f1" fmla="val h"/>
              <a:gd name="f2" fmla="val 0"/>
              <a:gd name="f3" fmla="val 6116955"/>
              <a:gd name="f4" fmla="val 501015"/>
              <a:gd name="f5" fmla="*/ f0 1 6116955"/>
              <a:gd name="f6" fmla="*/ f1 1 501015"/>
              <a:gd name="f7" fmla="val f2"/>
              <a:gd name="f8" fmla="val f3"/>
              <a:gd name="f9" fmla="val f4"/>
              <a:gd name="f10" fmla="+- f9 0 f7"/>
              <a:gd name="f11" fmla="+- f8 0 f7"/>
              <a:gd name="f12" fmla="*/ f11 1 6116955"/>
              <a:gd name="f13" fmla="*/ f10 1 501015"/>
              <a:gd name="f14" fmla="*/ 0 1 f12"/>
              <a:gd name="f15" fmla="*/ 6116955 1 f12"/>
              <a:gd name="f16" fmla="*/ 0 1 f13"/>
              <a:gd name="f17" fmla="*/ 50101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6116955" h="501015">
                <a:moveTo>
                  <a:pt x="f2" y="f2"/>
                </a:moveTo>
                <a:lnTo>
                  <a:pt x="f3" y="f2"/>
                </a:lnTo>
                <a:lnTo>
                  <a:pt x="f3" y="f4"/>
                </a:lnTo>
                <a:lnTo>
                  <a:pt x="f2" y="f4"/>
                </a:lnTo>
                <a:lnTo>
                  <a:pt x="f2" y="f2"/>
                </a:lnTo>
                <a:close/>
              </a:path>
            </a:pathLst>
          </a:custGeom>
          <a:noFill/>
          <a:ln>
            <a:noFill/>
            <a:prstDash val="solid"/>
          </a:ln>
        </p:spPr>
        <p:txBody>
          <a:bodyPr vert="horz" wrap="square" lIns="90000" tIns="45000" rIns="90000" bIns="45000" anchor="t" anchorCtr="0" compatLnSpc="0">
            <a:noAutofit/>
          </a:bodyPr>
          <a:lstStyle/>
          <a:p>
            <a:pPr marL="0" marR="0" lvl="0" indent="0" algn="l" rtl="0" hangingPunct="1">
              <a:lnSpc>
                <a:spcPct val="100000"/>
              </a:lnSpc>
              <a:spcBef>
                <a:spcPts val="0"/>
              </a:spcBef>
              <a:spcAft>
                <a:spcPts val="0"/>
              </a:spcAft>
              <a:buNone/>
              <a:tabLst/>
            </a:pPr>
            <a:r>
              <a:rPr lang="es-ES" sz="1800" b="1" i="0" u="none" strike="noStrike" kern="1200" cap="none" spc="0" baseline="0">
                <a:ln>
                  <a:noFill/>
                </a:ln>
                <a:solidFill>
                  <a:srgbClr val="000000"/>
                </a:solidFill>
                <a:latin typeface="DejaVu Sans" pitchFamily="18"/>
                <a:ea typeface="DejaVu Sans" pitchFamily="2"/>
                <a:cs typeface="DejaVu Sans" pitchFamily="2"/>
              </a:rPr>
              <a:t>Estimación del error absoluto de A: e</a:t>
            </a:r>
          </a:p>
        </p:txBody>
      </p:sp>
      <p:sp>
        <p:nvSpPr>
          <p:cNvPr id="6" name="CustomShape 3"/>
          <p:cNvSpPr/>
          <p:nvPr/>
        </p:nvSpPr>
        <p:spPr>
          <a:xfrm>
            <a:off x="649440" y="5315040"/>
            <a:ext cx="6622560" cy="1092959"/>
          </a:xfrm>
          <a:custGeom>
            <a:avLst/>
            <a:gdLst>
              <a:gd name="f0" fmla="val w"/>
              <a:gd name="f1" fmla="val h"/>
              <a:gd name="f2" fmla="val 0"/>
              <a:gd name="f3" fmla="val 6622415"/>
              <a:gd name="f4" fmla="val 1092835"/>
              <a:gd name="f5" fmla="*/ f0 1 6622415"/>
              <a:gd name="f6" fmla="*/ f1 1 1092835"/>
              <a:gd name="f7" fmla="val f2"/>
              <a:gd name="f8" fmla="val f3"/>
              <a:gd name="f9" fmla="val f4"/>
              <a:gd name="f10" fmla="+- f9 0 f7"/>
              <a:gd name="f11" fmla="+- f8 0 f7"/>
              <a:gd name="f12" fmla="*/ f11 1 6622415"/>
              <a:gd name="f13" fmla="*/ f10 1 1092835"/>
              <a:gd name="f14" fmla="*/ 0 1 f12"/>
              <a:gd name="f15" fmla="*/ 6622415 1 f12"/>
              <a:gd name="f16" fmla="*/ 0 1 f13"/>
              <a:gd name="f17" fmla="*/ 109283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6622415" h="1092835">
                <a:moveTo>
                  <a:pt x="f2" y="f2"/>
                </a:moveTo>
                <a:lnTo>
                  <a:pt x="f3" y="f2"/>
                </a:lnTo>
                <a:lnTo>
                  <a:pt x="f3" y="f4"/>
                </a:lnTo>
                <a:lnTo>
                  <a:pt x="f2" y="f4"/>
                </a:lnTo>
                <a:lnTo>
                  <a:pt x="f2" y="f2"/>
                </a:lnTo>
                <a:close/>
              </a:path>
            </a:pathLst>
          </a:custGeom>
          <a:noFill/>
          <a:ln>
            <a:noFill/>
            <a:prstDash val="solid"/>
          </a:ln>
        </p:spPr>
        <p:txBody>
          <a:bodyPr vert="horz" wrap="square" lIns="90000" tIns="45000" rIns="90000" bIns="45000" anchor="t" anchorCtr="0" compatLnSpc="0">
            <a:noAutofit/>
          </a:bodyPr>
          <a:lstStyle/>
          <a:p>
            <a:pPr marL="0" marR="0" lvl="0" indent="0" algn="l" rtl="0" hangingPunct="1">
              <a:lnSpc>
                <a:spcPct val="100000"/>
              </a:lnSpc>
              <a:spcBef>
                <a:spcPts val="0"/>
              </a:spcBef>
              <a:spcAft>
                <a:spcPts val="0"/>
              </a:spcAft>
              <a:buNone/>
              <a:tabLst/>
            </a:pPr>
            <a:r>
              <a:rPr lang="es-ES" sz="1800" b="1" i="0" u="none" strike="noStrike" kern="1200" cap="none" spc="0" baseline="0">
                <a:ln>
                  <a:noFill/>
                </a:ln>
                <a:solidFill>
                  <a:srgbClr val="000000"/>
                </a:solidFill>
                <a:latin typeface="DejaVu Sans" pitchFamily="18"/>
                <a:ea typeface="DejaVu Sans" pitchFamily="2"/>
                <a:cs typeface="DejaVu Sans" pitchFamily="2"/>
              </a:rPr>
              <a:t>Como presentar el resultado:</a:t>
            </a:r>
          </a:p>
          <a:p>
            <a:pPr marL="0" marR="0" lvl="0" indent="0" algn="l" rtl="0" hangingPunct="1">
              <a:lnSpc>
                <a:spcPct val="100000"/>
              </a:lnSpc>
              <a:spcBef>
                <a:spcPts val="0"/>
              </a:spcBef>
              <a:spcAft>
                <a:spcPts val="0"/>
              </a:spcAft>
              <a:buNone/>
              <a:tabLst/>
            </a:pPr>
            <a:r>
              <a:rPr lang="es-ES" sz="1800" b="0" i="0" u="none" strike="noStrike" kern="1200" cap="none" spc="0" baseline="0">
                <a:ln>
                  <a:noFill/>
                </a:ln>
                <a:solidFill>
                  <a:srgbClr val="000000"/>
                </a:solidFill>
                <a:latin typeface="DejaVu Sans" pitchFamily="18"/>
                <a:ea typeface="DejaVu Sans" pitchFamily="2"/>
                <a:cs typeface="DejaVu Sans" pitchFamily="2"/>
              </a:rPr>
              <a:t> </a:t>
            </a:r>
          </a:p>
          <a:p>
            <a:pPr marL="0" marR="0" lvl="0" indent="0" algn="l" rtl="0" hangingPunct="1">
              <a:lnSpc>
                <a:spcPct val="100000"/>
              </a:lnSpc>
              <a:spcBef>
                <a:spcPts val="0"/>
              </a:spcBef>
              <a:spcAft>
                <a:spcPts val="0"/>
              </a:spcAft>
              <a:buNone/>
              <a:tabLst/>
            </a:pPr>
            <a:r>
              <a:rPr lang="es-ES" sz="1800" b="0" i="0" u="none" strike="noStrike" kern="1200" cap="none" spc="0" baseline="0">
                <a:ln>
                  <a:noFill/>
                </a:ln>
                <a:solidFill>
                  <a:srgbClr val="000000"/>
                </a:solidFill>
                <a:latin typeface="DejaVu Sans" pitchFamily="18"/>
                <a:ea typeface="DejaVu Sans" pitchFamily="2"/>
                <a:cs typeface="DejaVu Sans" pitchFamily="2"/>
              </a:rPr>
              <a:t>  % del mineral A:  A ± e</a:t>
            </a:r>
          </a:p>
        </p:txBody>
      </p:sp>
      <p:sp>
        <p:nvSpPr>
          <p:cNvPr id="7" name="CustomShape 4"/>
          <p:cNvSpPr/>
          <p:nvPr/>
        </p:nvSpPr>
        <p:spPr>
          <a:xfrm>
            <a:off x="431640" y="144000"/>
            <a:ext cx="6264360" cy="432000"/>
          </a:xfrm>
          <a:custGeom>
            <a:avLst/>
            <a:gdLst>
              <a:gd name="f0" fmla="val w"/>
              <a:gd name="f1" fmla="val h"/>
              <a:gd name="f2" fmla="val 0"/>
              <a:gd name="f3" fmla="val 7701915"/>
              <a:gd name="f4" fmla="val 453390"/>
              <a:gd name="f5" fmla="*/ f0 1 7701915"/>
              <a:gd name="f6" fmla="*/ f1 1 453390"/>
              <a:gd name="f7" fmla="val f2"/>
              <a:gd name="f8" fmla="val f3"/>
              <a:gd name="f9" fmla="val f4"/>
              <a:gd name="f10" fmla="+- f9 0 f7"/>
              <a:gd name="f11" fmla="+- f8 0 f7"/>
              <a:gd name="f12" fmla="*/ f11 1 7701915"/>
              <a:gd name="f13" fmla="*/ f10 1 453390"/>
              <a:gd name="f14" fmla="*/ 0 1 f12"/>
              <a:gd name="f15" fmla="*/ 7701915 1 f12"/>
              <a:gd name="f16" fmla="*/ 0 1 f13"/>
              <a:gd name="f17" fmla="*/ 45339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7701915" h="453390">
                <a:moveTo>
                  <a:pt x="f2" y="f2"/>
                </a:moveTo>
                <a:lnTo>
                  <a:pt x="f3" y="f2"/>
                </a:lnTo>
                <a:lnTo>
                  <a:pt x="f3" y="f4"/>
                </a:lnTo>
                <a:lnTo>
                  <a:pt x="f2" y="f4"/>
                </a:lnTo>
                <a:lnTo>
                  <a:pt x="f2" y="f2"/>
                </a:lnTo>
                <a:close/>
              </a:path>
            </a:pathLst>
          </a:custGeom>
          <a:solidFill>
            <a:srgbClr val="729FCF"/>
          </a:solidFill>
          <a:ln>
            <a:noFill/>
            <a:prstDash val="solid"/>
          </a:ln>
        </p:spPr>
        <p:txBody>
          <a:bodyPr vert="horz" wrap="square" lIns="90000" tIns="45000" rIns="90000" bIns="45000" anchor="t" anchorCtr="0" compatLnSpc="0">
            <a:noAutofit/>
          </a:bodyPr>
          <a:lstStyle/>
          <a:p>
            <a:pPr marL="0" marR="0" lvl="0" indent="0" algn="l" rtl="0" hangingPunct="1">
              <a:lnSpc>
                <a:spcPct val="102000"/>
              </a:lnSpc>
              <a:spcBef>
                <a:spcPts val="0"/>
              </a:spcBef>
              <a:spcAft>
                <a:spcPts val="0"/>
              </a:spcAft>
              <a:buNone/>
              <a:tabLst/>
            </a:pPr>
            <a:r>
              <a:rPr lang="es-ES" sz="2000" b="1" i="0" u="none" strike="noStrike" kern="1200" cap="none" spc="0" baseline="0">
                <a:ln>
                  <a:noFill/>
                </a:ln>
                <a:solidFill>
                  <a:srgbClr val="FFFFFF"/>
                </a:solidFill>
                <a:latin typeface="DejaVu Sans" pitchFamily="18"/>
                <a:ea typeface="DejaVu Sans" pitchFamily="2"/>
                <a:cs typeface="DejaVu Sans" pitchFamily="2"/>
              </a:rPr>
              <a:t>COMO ESTIMAMOS EL ERROR DE CONTAJE</a:t>
            </a:r>
          </a:p>
        </p:txBody>
      </p:sp>
      <p:sp>
        <p:nvSpPr>
          <p:cNvPr id="8" name="CuadroTexto 7"/>
          <p:cNvSpPr txBox="1"/>
          <p:nvPr/>
        </p:nvSpPr>
        <p:spPr>
          <a:xfrm>
            <a:off x="529200" y="936000"/>
            <a:ext cx="4934160" cy="355680"/>
          </a:xfrm>
          <a:prstGeom prst="rect">
            <a:avLst/>
          </a:prstGeom>
          <a:noFill/>
          <a:ln>
            <a:noFill/>
          </a:ln>
        </p:spPr>
        <p:txBody>
          <a:bodyPr vert="horz" wrap="square" lIns="90000" tIns="45000" rIns="90000" bIns="45000" anchorCtr="0" compatLnSpc="0">
            <a:spAutoFit/>
          </a:bodyPr>
          <a:lstStyle/>
          <a:p>
            <a:pPr marL="0" marR="0" lvl="0" indent="0" rtl="0" hangingPunct="0">
              <a:lnSpc>
                <a:spcPct val="100000"/>
              </a:lnSpc>
              <a:spcBef>
                <a:spcPts val="0"/>
              </a:spcBef>
              <a:spcAft>
                <a:spcPts val="0"/>
              </a:spcAft>
              <a:buNone/>
              <a:tabLst/>
            </a:pPr>
            <a:r>
              <a:rPr lang="es-ES" sz="1800" b="1" i="0" u="none" strike="noStrike" kern="1200" cap="none">
                <a:ln>
                  <a:noFill/>
                </a:ln>
                <a:solidFill>
                  <a:srgbClr val="000000"/>
                </a:solidFill>
                <a:latin typeface="DejaVu Sans" pitchFamily="34"/>
                <a:ea typeface="AR PL SungtiL GB" pitchFamily="2"/>
                <a:cs typeface="Lohit Devanagari" pitchFamily="2"/>
              </a:rPr>
              <a:t>Hay que estimarlo para cada mineral</a:t>
            </a:r>
          </a:p>
        </p:txBody>
      </p:sp>
      <p:sp>
        <p:nvSpPr>
          <p:cNvPr id="9" name="CuadroTexto 8"/>
          <p:cNvSpPr txBox="1"/>
          <p:nvPr/>
        </p:nvSpPr>
        <p:spPr>
          <a:xfrm>
            <a:off x="5903999" y="1751039"/>
            <a:ext cx="2880000" cy="1416959"/>
          </a:xfrm>
          <a:prstGeom prst="rect">
            <a:avLst/>
          </a:prstGeom>
          <a:noFill/>
          <a:ln>
            <a:noFill/>
          </a:ln>
        </p:spPr>
        <p:txBody>
          <a:bodyPr vert="horz" wrap="square" lIns="90000" tIns="45000" rIns="90000" bIns="45000" anchorCtr="0" compatLnSpc="0">
            <a:spAutoFit/>
          </a:bodyPr>
          <a:lstStyle/>
          <a:p>
            <a:pPr marL="0" marR="0" lvl="0" indent="0" rtl="0" hangingPunct="0">
              <a:lnSpc>
                <a:spcPct val="100000"/>
              </a:lnSpc>
              <a:spcBef>
                <a:spcPts val="0"/>
              </a:spcBef>
              <a:spcAft>
                <a:spcPts val="0"/>
              </a:spcAft>
              <a:buNone/>
              <a:tabLst/>
            </a:pPr>
            <a:r>
              <a:rPr lang="es-ES" sz="1800" b="0" i="0" u="none" strike="noStrike" kern="1200" cap="none">
                <a:ln>
                  <a:noFill/>
                </a:ln>
                <a:solidFill>
                  <a:srgbClr val="000000"/>
                </a:solidFill>
                <a:latin typeface="DejaVu Sans" pitchFamily="34"/>
                <a:ea typeface="AR PL SungtiL GB" pitchFamily="2"/>
                <a:cs typeface="Lohit Devanagari" pitchFamily="2"/>
              </a:rPr>
              <a:t>Olivino del gabro del ejemplo</a:t>
            </a:r>
          </a:p>
          <a:p>
            <a:pPr marL="0" marR="0" lvl="0" indent="0" rtl="0" hangingPunct="0">
              <a:lnSpc>
                <a:spcPct val="100000"/>
              </a:lnSpc>
              <a:spcBef>
                <a:spcPts val="0"/>
              </a:spcBef>
              <a:spcAft>
                <a:spcPts val="0"/>
              </a:spcAft>
              <a:buNone/>
              <a:tabLst/>
            </a:pPr>
            <a:endParaRPr lang="es-ES" sz="1800" b="0" i="0" u="none" strike="noStrike" kern="1200" cap="none">
              <a:ln>
                <a:noFill/>
              </a:ln>
              <a:solidFill>
                <a:srgbClr val="000000"/>
              </a:solidFill>
              <a:latin typeface="DejaVu Sans" pitchFamily="34"/>
              <a:ea typeface="AR PL SungtiL GB" pitchFamily="2"/>
              <a:cs typeface="Lohit Devanagari" pitchFamily="2"/>
            </a:endParaRPr>
          </a:p>
          <a:p>
            <a:pPr marL="0" marR="0" lvl="0" indent="0" rtl="0" hangingPunct="0">
              <a:lnSpc>
                <a:spcPct val="100000"/>
              </a:lnSpc>
              <a:spcBef>
                <a:spcPts val="0"/>
              </a:spcBef>
              <a:spcAft>
                <a:spcPts val="0"/>
              </a:spcAft>
              <a:buNone/>
              <a:tabLst/>
            </a:pPr>
            <a:r>
              <a:rPr lang="es-ES" sz="1800" b="0" i="0" u="none" strike="noStrike" kern="1200" cap="none">
                <a:ln>
                  <a:noFill/>
                </a:ln>
                <a:solidFill>
                  <a:srgbClr val="000000"/>
                </a:solidFill>
                <a:latin typeface="DejaVu Sans" pitchFamily="34"/>
                <a:ea typeface="AR PL SungtiL GB" pitchFamily="2"/>
                <a:cs typeface="Lohit Devanagari" pitchFamily="2"/>
              </a:rPr>
              <a:t>N = 500</a:t>
            </a:r>
          </a:p>
          <a:p>
            <a:pPr marL="0" marR="0" lvl="0" indent="0" rtl="0" hangingPunct="0">
              <a:lnSpc>
                <a:spcPct val="100000"/>
              </a:lnSpc>
              <a:spcBef>
                <a:spcPts val="0"/>
              </a:spcBef>
              <a:spcAft>
                <a:spcPts val="0"/>
              </a:spcAft>
              <a:buNone/>
              <a:tabLst/>
            </a:pPr>
            <a:r>
              <a:rPr lang="es-ES" sz="1800" b="0" i="0" u="none" strike="noStrike" kern="1200" cap="none">
                <a:ln>
                  <a:noFill/>
                </a:ln>
                <a:solidFill>
                  <a:srgbClr val="000000"/>
                </a:solidFill>
                <a:latin typeface="DejaVu Sans" pitchFamily="34"/>
                <a:ea typeface="AR PL SungtiL GB" pitchFamily="2"/>
                <a:cs typeface="Lohit Devanagari" pitchFamily="2"/>
              </a:rPr>
              <a:t>A(% oliv) = 20</a:t>
            </a:r>
          </a:p>
        </p:txBody>
      </p:sp>
      <p:pic>
        <p:nvPicPr>
          <p:cNvPr id="10" name="Imagen 9">
            <a:extLst>
              <a:ext uri="{FF2B5EF4-FFF2-40B4-BE49-F238E27FC236}">
                <a16:creationId xmlns:a16="http://schemas.microsoft.com/office/drawing/2014/main" id="{00000000-0000-0000-0000-000000000000}"/>
              </a:ext>
            </a:extLst>
          </p:cNvPr>
          <p:cNvPicPr>
            <a:picLocks noChangeAspect="1"/>
          </p:cNvPicPr>
          <p:nvPr/>
        </p:nvPicPr>
        <p:blipFill>
          <a:blip r:embed="rId4">
            <a:lum/>
            <a:alphaModFix/>
          </a:blip>
          <a:srcRect/>
          <a:stretch>
            <a:fillRect/>
          </a:stretch>
        </p:blipFill>
        <p:spPr>
          <a:xfrm>
            <a:off x="5760000" y="3744000"/>
            <a:ext cx="3240000" cy="1302120"/>
          </a:xfrm>
          <a:prstGeom prst="rect">
            <a:avLst/>
          </a:prstGeom>
          <a:noFill/>
          <a:ln>
            <a:noFill/>
          </a:ln>
        </p:spPr>
      </p:pic>
      <p:sp>
        <p:nvSpPr>
          <p:cNvPr id="11" name="CuadroTexto 10"/>
          <p:cNvSpPr txBox="1"/>
          <p:nvPr/>
        </p:nvSpPr>
        <p:spPr>
          <a:xfrm>
            <a:off x="6336000" y="5836320"/>
            <a:ext cx="2204639" cy="355680"/>
          </a:xfrm>
          <a:prstGeom prst="rect">
            <a:avLst/>
          </a:prstGeom>
          <a:noFill/>
          <a:ln>
            <a:noFill/>
          </a:ln>
        </p:spPr>
        <p:txBody>
          <a:bodyPr vert="horz" wrap="square" lIns="90000" tIns="45000" rIns="90000" bIns="45000" anchorCtr="0" compatLnSpc="0">
            <a:spAutoFit/>
          </a:bodyPr>
          <a:lstStyle/>
          <a:p>
            <a:pPr marL="0" marR="0" lvl="0" indent="0" rtl="0" hangingPunct="0">
              <a:lnSpc>
                <a:spcPct val="100000"/>
              </a:lnSpc>
              <a:spcBef>
                <a:spcPts val="0"/>
              </a:spcBef>
              <a:spcAft>
                <a:spcPts val="0"/>
              </a:spcAft>
              <a:buNone/>
              <a:tabLst/>
            </a:pPr>
            <a:r>
              <a:rPr lang="es-ES" sz="1800" b="0" i="0" u="none" strike="noStrike" kern="1200" cap="none">
                <a:ln>
                  <a:noFill/>
                </a:ln>
                <a:solidFill>
                  <a:srgbClr val="000000"/>
                </a:solidFill>
                <a:latin typeface="DejaVu Sans" pitchFamily="34"/>
                <a:ea typeface="AR PL SungtiL GB" pitchFamily="2"/>
                <a:cs typeface="Lohit Devanagari" pitchFamily="2"/>
              </a:rPr>
              <a:t>% oliv = 20 </a:t>
            </a:r>
            <a:r>
              <a:rPr lang="zh-CN" sz="1800" b="0" i="0" u="none" strike="noStrike" kern="1200" cap="none">
                <a:ln>
                  <a:noFill/>
                </a:ln>
                <a:solidFill>
                  <a:srgbClr val="000000"/>
                </a:solidFill>
                <a:latin typeface="DejaVu Sans" pitchFamily="34"/>
                <a:ea typeface="DejaVu Sans" pitchFamily="34"/>
                <a:cs typeface="DejaVu Sans" pitchFamily="34"/>
              </a:rPr>
              <a:t>±</a:t>
            </a:r>
            <a:r>
              <a:rPr lang="es-ES" sz="1800" b="0" i="0" u="none" strike="noStrike" kern="1200" cap="none">
                <a:ln>
                  <a:noFill/>
                </a:ln>
                <a:solidFill>
                  <a:srgbClr val="000000"/>
                </a:solidFill>
                <a:latin typeface="DejaVu Sans" pitchFamily="34"/>
                <a:ea typeface="DejaVu Sans" pitchFamily="34"/>
                <a:cs typeface="DejaVu Sans" pitchFamily="34"/>
              </a:rPr>
              <a:t> 3,6</a:t>
            </a:r>
          </a:p>
        </p:txBody>
      </p:sp>
      <p:sp>
        <p:nvSpPr>
          <p:cNvPr id="12" name="Forma libre 11"/>
          <p:cNvSpPr/>
          <p:nvPr/>
        </p:nvSpPr>
        <p:spPr>
          <a:xfrm>
            <a:off x="8640000" y="0"/>
            <a:ext cx="503999" cy="28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6E6FF"/>
          </a:solidFill>
          <a:ln w="0">
            <a:solidFill>
              <a:srgbClr val="3465A4"/>
            </a:solidFill>
            <a:prstDash val="solid"/>
          </a:ln>
        </p:spPr>
        <p:txBody>
          <a:bodyPr vert="horz" wrap="square" lIns="90000" tIns="45000" rIns="90000" bIns="45000" anchor="ctr" anchorCtr="0" compatLnSpc="0">
            <a:noAutofit/>
          </a:bodyPr>
          <a:lstStyle/>
          <a:p>
            <a:pPr marL="0" marR="0" lvl="0" indent="0" algn="ctr" rtl="0" hangingPunct="0">
              <a:lnSpc>
                <a:spcPct val="100000"/>
              </a:lnSpc>
              <a:spcBef>
                <a:spcPts val="0"/>
              </a:spcBef>
              <a:spcAft>
                <a:spcPts val="0"/>
              </a:spcAft>
              <a:buNone/>
              <a:tabLst/>
            </a:pPr>
            <a:r>
              <a:rPr lang="es-ES" sz="1800" b="0" i="0" u="none" strike="noStrike" kern="1200" cap="none">
                <a:ln>
                  <a:noFill/>
                </a:ln>
                <a:latin typeface="Liberation Sans" pitchFamily="18"/>
                <a:ea typeface="AR PL SungtiL GB" pitchFamily="2"/>
                <a:cs typeface="Lohit Devanagari" pitchFamily="2"/>
              </a:rPr>
              <a:t>12</a:t>
            </a:r>
          </a:p>
        </p:txBody>
      </p:sp>
      <p:sp>
        <p:nvSpPr>
          <p:cNvPr id="13" name="CuadroTexto 12"/>
          <p:cNvSpPr txBox="1"/>
          <p:nvPr/>
        </p:nvSpPr>
        <p:spPr>
          <a:xfrm>
            <a:off x="144000" y="6479279"/>
            <a:ext cx="1655999" cy="290160"/>
          </a:xfrm>
          <a:prstGeom prst="rect">
            <a:avLst/>
          </a:prstGeom>
          <a:noFill/>
          <a:ln>
            <a:noFill/>
          </a:ln>
        </p:spPr>
        <p:txBody>
          <a:bodyPr vert="horz" wrap="square" lIns="90000" tIns="45000" rIns="90000" bIns="45000" anchorCtr="0" compatLnSpc="0">
            <a:spAutoFit/>
          </a:bodyPr>
          <a:lstStyle/>
          <a:p>
            <a:pPr marL="0" marR="0" lvl="0" indent="0" rtl="0" hangingPunct="0">
              <a:lnSpc>
                <a:spcPct val="100000"/>
              </a:lnSpc>
              <a:spcBef>
                <a:spcPts val="0"/>
              </a:spcBef>
              <a:spcAft>
                <a:spcPts val="0"/>
              </a:spcAft>
              <a:buNone/>
              <a:tabLst/>
            </a:pPr>
            <a:r>
              <a:rPr lang="es-ES" sz="1400" b="0" i="0" u="none" strike="noStrike" kern="1200" cap="none">
                <a:ln>
                  <a:noFill/>
                </a:ln>
                <a:highlight>
                  <a:scrgbClr r="0" g="0" b="0">
                    <a:alpha val="0"/>
                  </a:scrgbClr>
                </a:highlight>
                <a:latin typeface="Liberation Sans" pitchFamily="18"/>
                <a:ea typeface="AR PL SungtiL GB" pitchFamily="2"/>
                <a:cs typeface="Lohit Devanagari" pitchFamily="2"/>
              </a:rPr>
              <a:t>Jones, M. (1987)</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name="Slide13">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569896677"/>
              </p:ext>
            </p:extLst>
          </p:nvPr>
        </p:nvGraphicFramePr>
        <p:xfrm>
          <a:off x="2579674" y="1781622"/>
          <a:ext cx="3632760" cy="2499360"/>
        </p:xfrm>
        <a:graphic>
          <a:graphicData uri="http://schemas.openxmlformats.org/drawingml/2006/table">
            <a:tbl>
              <a:tblPr/>
              <a:tblGrid>
                <a:gridCol w="2333880">
                  <a:extLst>
                    <a:ext uri="{9D8B030D-6E8A-4147-A177-3AD203B41FA5}">
                      <a16:colId xmlns:a16="http://schemas.microsoft.com/office/drawing/2014/main" val="2093287428"/>
                    </a:ext>
                  </a:extLst>
                </a:gridCol>
                <a:gridCol w="1298880">
                  <a:extLst>
                    <a:ext uri="{9D8B030D-6E8A-4147-A177-3AD203B41FA5}">
                      <a16:colId xmlns:a16="http://schemas.microsoft.com/office/drawing/2014/main" val="2944550002"/>
                    </a:ext>
                  </a:extLst>
                </a:gridCol>
              </a:tblGrid>
              <a:tr h="308880">
                <a:tc>
                  <a:txBody>
                    <a:bodyPr/>
                    <a:lstStyle/>
                    <a:p>
                      <a:pPr marL="0" marR="0" lvl="0" indent="0" algn="ctr" rtl="0" hangingPunct="0">
                        <a:lnSpc>
                          <a:spcPct val="100000"/>
                        </a:lnSpc>
                        <a:spcBef>
                          <a:spcPts val="0"/>
                        </a:spcBef>
                        <a:spcAft>
                          <a:spcPts val="0"/>
                        </a:spcAft>
                        <a:buNone/>
                        <a:tabLst/>
                        <a:defRPr sz="1600" b="0" i="0"/>
                      </a:pPr>
                      <a:r>
                        <a:rPr lang="es-ES" sz="1600" b="0" i="0" u="none" strike="noStrike" kern="1200" cap="none">
                          <a:ln>
                            <a:noFill/>
                          </a:ln>
                          <a:latin typeface="Liberation Sans" pitchFamily="18"/>
                          <a:ea typeface="AR PL SungtiL GB" pitchFamily="2"/>
                          <a:cs typeface="Lohit Devanagari" pitchFamily="2"/>
                        </a:rPr>
                        <a:t>  Mineral</a:t>
                      </a:r>
                    </a:p>
                  </a:txBody>
                  <a:tcPr/>
                </a:tc>
                <a:tc>
                  <a:txBody>
                    <a:bodyPr/>
                    <a:lstStyle/>
                    <a:p>
                      <a:pPr marL="0" marR="0" lvl="0" indent="0" algn="ctr" rtl="0" hangingPunct="0">
                        <a:lnSpc>
                          <a:spcPct val="100000"/>
                        </a:lnSpc>
                        <a:spcBef>
                          <a:spcPts val="0"/>
                        </a:spcBef>
                        <a:spcAft>
                          <a:spcPts val="0"/>
                        </a:spcAft>
                        <a:buNone/>
                        <a:tabLst/>
                      </a:pPr>
                      <a:r>
                        <a:rPr lang="es-ES" sz="1600" b="0" i="0" u="none" strike="noStrike" kern="1200" cap="none">
                          <a:ln>
                            <a:noFill/>
                          </a:ln>
                          <a:solidFill>
                            <a:srgbClr val="000000"/>
                          </a:solidFill>
                          <a:latin typeface="Liberation Sans" pitchFamily="18"/>
                          <a:ea typeface="AR PL SungtiL GB" pitchFamily="2"/>
                          <a:cs typeface="Lohit Devanagari" pitchFamily="2"/>
                        </a:rPr>
                        <a:t>% vol</a:t>
                      </a:r>
                    </a:p>
                  </a:txBody>
                  <a:tcPr/>
                </a:tc>
                <a:extLst>
                  <a:ext uri="{0D108BD9-81ED-4DB2-BD59-A6C34878D82A}">
                    <a16:rowId xmlns:a16="http://schemas.microsoft.com/office/drawing/2014/main" val="1649826599"/>
                  </a:ext>
                </a:extLst>
              </a:tr>
              <a:tr h="387360">
                <a:tc>
                  <a:txBody>
                    <a:bodyPr/>
                    <a:lstStyle/>
                    <a:p>
                      <a:pPr marL="0" marR="0" lvl="0" indent="0" algn="l" rtl="0" hangingPunct="0">
                        <a:lnSpc>
                          <a:spcPct val="100000"/>
                        </a:lnSpc>
                        <a:spcBef>
                          <a:spcPts val="0"/>
                        </a:spcBef>
                        <a:spcAft>
                          <a:spcPts val="0"/>
                        </a:spcAft>
                        <a:buNone/>
                        <a:tabLst/>
                      </a:pPr>
                      <a:r>
                        <a:rPr lang="es-ES" sz="1600" b="0" i="0" u="none" strike="noStrike" kern="1200" cap="none">
                          <a:ln>
                            <a:noFill/>
                          </a:ln>
                          <a:solidFill>
                            <a:srgbClr val="000000"/>
                          </a:solidFill>
                          <a:latin typeface="Liberation Sans" pitchFamily="18"/>
                          <a:ea typeface="AR PL SungtiL GB" pitchFamily="2"/>
                          <a:cs typeface="Lohit Devanagari" pitchFamily="2"/>
                        </a:rPr>
                        <a:t>  Olivino</a:t>
                      </a:r>
                    </a:p>
                  </a:txBody>
                  <a:tcPr/>
                </a:tc>
                <a:tc>
                  <a:txBody>
                    <a:bodyPr/>
                    <a:lstStyle/>
                    <a:p>
                      <a:pPr marL="0" marR="0" lvl="0" indent="0" rtl="0" hangingPunct="0">
                        <a:lnSpc>
                          <a:spcPct val="100000"/>
                        </a:lnSpc>
                        <a:spcBef>
                          <a:spcPts val="0"/>
                        </a:spcBef>
                        <a:spcAft>
                          <a:spcPts val="0"/>
                        </a:spcAft>
                        <a:buNone/>
                        <a:tabLst/>
                      </a:pPr>
                      <a:r>
                        <a:rPr lang="es-ES" sz="1600" b="0" i="0" u="none" strike="noStrike" kern="1200" cap="none">
                          <a:ln>
                            <a:noFill/>
                          </a:ln>
                          <a:latin typeface="Liberation Sans" pitchFamily="18"/>
                          <a:ea typeface="AR PL SungtiL GB" pitchFamily="2"/>
                          <a:cs typeface="Lohit Devanagari" pitchFamily="2"/>
                        </a:rPr>
                        <a:t>    20</a:t>
                      </a:r>
                      <a:r>
                        <a:rPr lang="es-ES" sz="1600" b="0" i="0" u="none" strike="noStrike" kern="1200" cap="none">
                          <a:ln>
                            <a:noFill/>
                          </a:ln>
                          <a:latin typeface="Standard Symbols L" pitchFamily="18"/>
                          <a:ea typeface="AR PL SungtiL GB" pitchFamily="2"/>
                          <a:cs typeface="Lohit Devanagari" pitchFamily="2"/>
                        </a:rPr>
                        <a:t> </a:t>
                      </a:r>
                      <a:r>
                        <a:rPr lang="zh-CN" sz="2400" b="0" i="0" u="none" strike="noStrike" kern="1200" cap="none">
                          <a:ln>
                            <a:noFill/>
                          </a:ln>
                          <a:latin typeface="Standard Symbols L" pitchFamily="18"/>
                          <a:ea typeface="Standard Symbols L" pitchFamily="2"/>
                          <a:cs typeface="Standard Symbols L" pitchFamily="2"/>
                        </a:rPr>
                        <a:t>±</a:t>
                      </a:r>
                      <a:r>
                        <a:rPr lang="es-ES" sz="1600" b="0" i="0" u="none" strike="noStrike" kern="1200" cap="none">
                          <a:ln>
                            <a:noFill/>
                          </a:ln>
                          <a:latin typeface="Standard Symbols L" pitchFamily="18"/>
                          <a:ea typeface="Standard Symbols L" pitchFamily="2"/>
                          <a:cs typeface="Standard Symbols L" pitchFamily="2"/>
                        </a:rPr>
                        <a:t> </a:t>
                      </a:r>
                      <a:r>
                        <a:rPr lang="es-ES" sz="1600" b="0" i="0" u="none" strike="noStrike" kern="1200" cap="none">
                          <a:ln>
                            <a:noFill/>
                          </a:ln>
                          <a:latin typeface="Standard Symbols L" pitchFamily="18"/>
                          <a:ea typeface="AR PL SungtiL GB" pitchFamily="2"/>
                          <a:cs typeface="Lohit Devanagari" pitchFamily="2"/>
                        </a:rPr>
                        <a:t>3,6</a:t>
                      </a:r>
                    </a:p>
                  </a:txBody>
                  <a:tcPr/>
                </a:tc>
                <a:extLst>
                  <a:ext uri="{0D108BD9-81ED-4DB2-BD59-A6C34878D82A}">
                    <a16:rowId xmlns:a16="http://schemas.microsoft.com/office/drawing/2014/main" val="4095911364"/>
                  </a:ext>
                </a:extLst>
              </a:tr>
              <a:tr h="387360">
                <a:tc>
                  <a:txBody>
                    <a:bodyPr/>
                    <a:lstStyle/>
                    <a:p>
                      <a:pPr marL="0" marR="0" lvl="0" indent="0" algn="l" rtl="0" hangingPunct="0">
                        <a:lnSpc>
                          <a:spcPct val="100000"/>
                        </a:lnSpc>
                        <a:spcBef>
                          <a:spcPts val="0"/>
                        </a:spcBef>
                        <a:spcAft>
                          <a:spcPts val="0"/>
                        </a:spcAft>
                        <a:buNone/>
                        <a:tabLst/>
                      </a:pPr>
                      <a:r>
                        <a:rPr lang="es-ES" sz="1600" b="0" i="0" u="none" strike="noStrike" kern="1200" cap="none">
                          <a:ln>
                            <a:noFill/>
                          </a:ln>
                          <a:solidFill>
                            <a:srgbClr val="000000"/>
                          </a:solidFill>
                          <a:latin typeface="Liberation Sans" pitchFamily="18"/>
                          <a:ea typeface="AR PL SungtiL GB" pitchFamily="2"/>
                          <a:cs typeface="Lohit Devanagari" pitchFamily="2"/>
                        </a:rPr>
                        <a:t>  Augita</a:t>
                      </a:r>
                    </a:p>
                  </a:txBody>
                  <a:tcPr/>
                </a:tc>
                <a:tc>
                  <a:txBody>
                    <a:bodyPr/>
                    <a:lstStyle/>
                    <a:p>
                      <a:pPr marL="0" marR="0" lvl="0" indent="0" rtl="0" hangingPunct="0">
                        <a:lnSpc>
                          <a:spcPct val="100000"/>
                        </a:lnSpc>
                        <a:spcBef>
                          <a:spcPts val="0"/>
                        </a:spcBef>
                        <a:spcAft>
                          <a:spcPts val="0"/>
                        </a:spcAft>
                        <a:buNone/>
                        <a:tabLst/>
                      </a:pPr>
                      <a:r>
                        <a:rPr lang="es-ES" sz="1600" b="0" i="0" u="none" strike="noStrike" kern="1200" cap="none">
                          <a:ln>
                            <a:noFill/>
                          </a:ln>
                          <a:latin typeface="Liberation Sans" pitchFamily="18"/>
                          <a:ea typeface="AR PL SungtiL GB" pitchFamily="2"/>
                          <a:cs typeface="Lohit Devanagari" pitchFamily="2"/>
                        </a:rPr>
                        <a:t>    40 </a:t>
                      </a:r>
                      <a:r>
                        <a:rPr lang="zh-CN" sz="2400" b="0" i="0" u="none" strike="noStrike" kern="1200" cap="none">
                          <a:ln>
                            <a:noFill/>
                          </a:ln>
                          <a:latin typeface="Liberation Serif" pitchFamily="18"/>
                          <a:ea typeface="Liberation Serif" pitchFamily="18"/>
                          <a:cs typeface="Liberation Serif" pitchFamily="18"/>
                        </a:rPr>
                        <a:t>±</a:t>
                      </a:r>
                      <a:r>
                        <a:rPr lang="es-ES" sz="1600" b="0" i="0" u="none" strike="noStrike" kern="1200" cap="none">
                          <a:ln>
                            <a:noFill/>
                          </a:ln>
                          <a:latin typeface="Liberation Sans" pitchFamily="18"/>
                          <a:ea typeface="AR PL SungtiL GB" pitchFamily="2"/>
                          <a:cs typeface="Lohit Devanagari" pitchFamily="2"/>
                        </a:rPr>
                        <a:t> 4,4</a:t>
                      </a:r>
                    </a:p>
                  </a:txBody>
                  <a:tcPr/>
                </a:tc>
                <a:extLst>
                  <a:ext uri="{0D108BD9-81ED-4DB2-BD59-A6C34878D82A}">
                    <a16:rowId xmlns:a16="http://schemas.microsoft.com/office/drawing/2014/main" val="933442520"/>
                  </a:ext>
                </a:extLst>
              </a:tr>
              <a:tr h="393840">
                <a:tc>
                  <a:txBody>
                    <a:bodyPr/>
                    <a:lstStyle/>
                    <a:p>
                      <a:pPr marL="0" marR="0" lvl="0" indent="0" algn="l" rtl="0" hangingPunct="0">
                        <a:lnSpc>
                          <a:spcPct val="100000"/>
                        </a:lnSpc>
                        <a:spcBef>
                          <a:spcPts val="0"/>
                        </a:spcBef>
                        <a:spcAft>
                          <a:spcPts val="0"/>
                        </a:spcAft>
                        <a:buNone/>
                        <a:tabLst/>
                      </a:pPr>
                      <a:r>
                        <a:rPr lang="es-ES" sz="1600" b="0" i="0" u="none" strike="noStrike" kern="1200" cap="none">
                          <a:ln>
                            <a:noFill/>
                          </a:ln>
                          <a:solidFill>
                            <a:srgbClr val="000000"/>
                          </a:solidFill>
                          <a:latin typeface="Liberation Sans" pitchFamily="18"/>
                          <a:ea typeface="AR PL SungtiL GB" pitchFamily="2"/>
                          <a:cs typeface="Lohit Devanagari" pitchFamily="2"/>
                        </a:rPr>
                        <a:t>  Plagioclasa (An</a:t>
                      </a:r>
                      <a:r>
                        <a:rPr lang="es-ES" sz="1600" b="0" i="0" u="none" strike="noStrike" kern="1200" cap="none" baseline="-33000">
                          <a:ln>
                            <a:noFill/>
                          </a:ln>
                          <a:solidFill>
                            <a:srgbClr val="000000"/>
                          </a:solidFill>
                          <a:latin typeface="Liberation Sans" pitchFamily="18"/>
                          <a:ea typeface="AR PL SungtiL GB" pitchFamily="2"/>
                          <a:cs typeface="Lohit Devanagari" pitchFamily="2"/>
                        </a:rPr>
                        <a:t>63</a:t>
                      </a:r>
                      <a:r>
                        <a:rPr lang="es-ES" sz="1600" b="0" i="0" u="none" strike="noStrike" kern="1200" cap="none">
                          <a:ln>
                            <a:noFill/>
                          </a:ln>
                          <a:solidFill>
                            <a:srgbClr val="000000"/>
                          </a:solidFill>
                          <a:latin typeface="Liberation Sans" pitchFamily="18"/>
                          <a:ea typeface="AR PL SungtiL GB" pitchFamily="2"/>
                          <a:cs typeface="Lohit Devanagari" pitchFamily="2"/>
                        </a:rPr>
                        <a:t>)</a:t>
                      </a:r>
                    </a:p>
                  </a:txBody>
                  <a:tcPr/>
                </a:tc>
                <a:tc>
                  <a:txBody>
                    <a:bodyPr/>
                    <a:lstStyle/>
                    <a:p>
                      <a:pPr marL="0" marR="0" lvl="0" indent="0" rtl="0" hangingPunct="0">
                        <a:lnSpc>
                          <a:spcPct val="100000"/>
                        </a:lnSpc>
                        <a:spcBef>
                          <a:spcPts val="0"/>
                        </a:spcBef>
                        <a:spcAft>
                          <a:spcPts val="0"/>
                        </a:spcAft>
                        <a:buNone/>
                        <a:tabLst/>
                      </a:pPr>
                      <a:r>
                        <a:rPr lang="es-ES" sz="1600" b="0" i="0" u="none" strike="noStrike" kern="1200" cap="none">
                          <a:ln>
                            <a:noFill/>
                          </a:ln>
                          <a:latin typeface="Liberation Sans" pitchFamily="18"/>
                          <a:ea typeface="AR PL SungtiL GB" pitchFamily="2"/>
                          <a:cs typeface="Lohit Devanagari" pitchFamily="2"/>
                        </a:rPr>
                        <a:t>    30 </a:t>
                      </a:r>
                      <a:r>
                        <a:rPr lang="zh-CN" sz="2400" b="0" i="0" u="none" strike="noStrike" kern="1200" cap="none">
                          <a:ln>
                            <a:noFill/>
                          </a:ln>
                          <a:latin typeface="Liberation Serif" pitchFamily="18"/>
                          <a:ea typeface="Liberation Serif" pitchFamily="18"/>
                          <a:cs typeface="Liberation Serif" pitchFamily="18"/>
                        </a:rPr>
                        <a:t>±</a:t>
                      </a:r>
                      <a:r>
                        <a:rPr lang="es-ES" sz="1600" b="0" i="0" u="none" strike="noStrike" kern="1200" cap="none">
                          <a:ln>
                            <a:noFill/>
                          </a:ln>
                          <a:latin typeface="Liberation Serif" pitchFamily="18"/>
                          <a:ea typeface="Liberation Serif" pitchFamily="18"/>
                          <a:cs typeface="Liberation Serif" pitchFamily="18"/>
                        </a:rPr>
                        <a:t> </a:t>
                      </a:r>
                      <a:r>
                        <a:rPr lang="es-ES" sz="1600" b="0" i="0" u="none" strike="noStrike" kern="1200" cap="none">
                          <a:ln>
                            <a:noFill/>
                          </a:ln>
                          <a:latin typeface="Liberation Sans" pitchFamily="18"/>
                          <a:ea typeface="AR PL SungtiL GB" pitchFamily="2"/>
                          <a:cs typeface="Lohit Devanagari" pitchFamily="2"/>
                        </a:rPr>
                        <a:t>4,1</a:t>
                      </a:r>
                    </a:p>
                  </a:txBody>
                  <a:tcPr/>
                </a:tc>
                <a:extLst>
                  <a:ext uri="{0D108BD9-81ED-4DB2-BD59-A6C34878D82A}">
                    <a16:rowId xmlns:a16="http://schemas.microsoft.com/office/drawing/2014/main" val="2290103504"/>
                  </a:ext>
                </a:extLst>
              </a:tr>
              <a:tr h="390960">
                <a:tc>
                  <a:txBody>
                    <a:bodyPr/>
                    <a:lstStyle/>
                    <a:p>
                      <a:pPr marL="0" marR="0" lvl="0" indent="0" algn="l" rtl="0" hangingPunct="0">
                        <a:lnSpc>
                          <a:spcPct val="100000"/>
                        </a:lnSpc>
                        <a:spcBef>
                          <a:spcPts val="0"/>
                        </a:spcBef>
                        <a:spcAft>
                          <a:spcPts val="0"/>
                        </a:spcAft>
                        <a:buNone/>
                        <a:tabLst/>
                      </a:pPr>
                      <a:r>
                        <a:rPr lang="es-ES" sz="1600" b="0" i="0" u="none" strike="noStrike" kern="1200" cap="none">
                          <a:ln>
                            <a:noFill/>
                          </a:ln>
                          <a:solidFill>
                            <a:srgbClr val="000000"/>
                          </a:solidFill>
                          <a:latin typeface="Liberation Sans" pitchFamily="18"/>
                          <a:ea typeface="AR PL SungtiL GB" pitchFamily="2"/>
                          <a:cs typeface="Lohit Devanagari" pitchFamily="2"/>
                        </a:rPr>
                        <a:t>  Opacos</a:t>
                      </a:r>
                    </a:p>
                  </a:txBody>
                  <a:tcPr/>
                </a:tc>
                <a:tc>
                  <a:txBody>
                    <a:bodyPr/>
                    <a:lstStyle/>
                    <a:p>
                      <a:pPr marL="0" marR="0" lvl="0" indent="0" rtl="0" hangingPunct="0">
                        <a:lnSpc>
                          <a:spcPct val="100000"/>
                        </a:lnSpc>
                        <a:spcBef>
                          <a:spcPts val="0"/>
                        </a:spcBef>
                        <a:spcAft>
                          <a:spcPts val="0"/>
                        </a:spcAft>
                        <a:buNone/>
                        <a:tabLst/>
                      </a:pPr>
                      <a:r>
                        <a:rPr lang="es-ES" sz="1600" b="0" i="0" u="none" strike="noStrike" kern="1200" cap="none">
                          <a:ln>
                            <a:noFill/>
                          </a:ln>
                          <a:latin typeface="Liberation Sans" pitchFamily="18"/>
                          <a:ea typeface="AR PL SungtiL GB" pitchFamily="2"/>
                          <a:cs typeface="Lohit Devanagari" pitchFamily="2"/>
                        </a:rPr>
                        <a:t>    10 </a:t>
                      </a:r>
                      <a:r>
                        <a:rPr lang="zh-CN" sz="2400" b="0" i="0" u="none" strike="noStrike" kern="1200" cap="none">
                          <a:ln>
                            <a:noFill/>
                          </a:ln>
                          <a:latin typeface="Liberation Serif" pitchFamily="18"/>
                          <a:ea typeface="Liberation Serif" pitchFamily="18"/>
                          <a:cs typeface="Liberation Serif" pitchFamily="18"/>
                        </a:rPr>
                        <a:t>±</a:t>
                      </a:r>
                      <a:r>
                        <a:rPr lang="es-ES" sz="1600" b="0" i="0" u="none" strike="noStrike" kern="1200" cap="none">
                          <a:ln>
                            <a:noFill/>
                          </a:ln>
                          <a:latin typeface="Liberation Sans" pitchFamily="18"/>
                          <a:ea typeface="AR PL SungtiL GB" pitchFamily="2"/>
                          <a:cs typeface="Lohit Devanagari" pitchFamily="2"/>
                        </a:rPr>
                        <a:t> 2,7</a:t>
                      </a:r>
                    </a:p>
                  </a:txBody>
                  <a:tcPr/>
                </a:tc>
                <a:extLst>
                  <a:ext uri="{0D108BD9-81ED-4DB2-BD59-A6C34878D82A}">
                    <a16:rowId xmlns:a16="http://schemas.microsoft.com/office/drawing/2014/main" val="1343155858"/>
                  </a:ext>
                </a:extLst>
              </a:tr>
              <a:tr h="294840">
                <a:tc>
                  <a:txBody>
                    <a:bodyPr/>
                    <a:lstStyle/>
                    <a:p>
                      <a:pPr marL="0" marR="0" lvl="0" indent="0" algn="l" rtl="0" hangingPunct="0">
                        <a:lnSpc>
                          <a:spcPct val="100000"/>
                        </a:lnSpc>
                        <a:spcBef>
                          <a:spcPts val="0"/>
                        </a:spcBef>
                        <a:spcAft>
                          <a:spcPts val="0"/>
                        </a:spcAft>
                        <a:buNone/>
                        <a:tabLst/>
                      </a:pPr>
                      <a:r>
                        <a:rPr lang="es-ES" sz="1600" b="0" i="0" u="none" strike="noStrike" kern="1200" cap="none">
                          <a:ln>
                            <a:noFill/>
                          </a:ln>
                          <a:solidFill>
                            <a:srgbClr val="000000"/>
                          </a:solidFill>
                          <a:latin typeface="Liberation Sans" pitchFamily="18"/>
                          <a:ea typeface="AR PL SungtiL GB" pitchFamily="2"/>
                          <a:cs typeface="Lohit Devanagari" pitchFamily="2"/>
                        </a:rPr>
                        <a:t>  Total</a:t>
                      </a:r>
                    </a:p>
                  </a:txBody>
                  <a:tcPr/>
                </a:tc>
                <a:tc>
                  <a:txBody>
                    <a:bodyPr/>
                    <a:lstStyle/>
                    <a:p>
                      <a:pPr marL="0" marR="0" lvl="0" indent="0" algn="l" rtl="0" hangingPunct="0">
                        <a:lnSpc>
                          <a:spcPct val="100000"/>
                        </a:lnSpc>
                        <a:spcBef>
                          <a:spcPts val="0"/>
                        </a:spcBef>
                        <a:spcAft>
                          <a:spcPts val="0"/>
                        </a:spcAft>
                        <a:buNone/>
                        <a:tabLst/>
                      </a:pPr>
                      <a:r>
                        <a:rPr lang="es-ES" sz="1600" b="0" i="0" u="none" strike="noStrike" kern="1200" cap="none" dirty="0">
                          <a:ln>
                            <a:noFill/>
                          </a:ln>
                          <a:solidFill>
                            <a:srgbClr val="000000"/>
                          </a:solidFill>
                          <a:latin typeface="Liberation Sans" pitchFamily="18"/>
                          <a:ea typeface="AR PL SungtiL GB" pitchFamily="2"/>
                          <a:cs typeface="Lohit Devanagari" pitchFamily="2"/>
                        </a:rPr>
                        <a:t>  100</a:t>
                      </a:r>
                    </a:p>
                  </a:txBody>
                  <a:tcPr/>
                </a:tc>
                <a:extLst>
                  <a:ext uri="{0D108BD9-81ED-4DB2-BD59-A6C34878D82A}">
                    <a16:rowId xmlns:a16="http://schemas.microsoft.com/office/drawing/2014/main" val="544072718"/>
                  </a:ext>
                </a:extLst>
              </a:tr>
            </a:tbl>
          </a:graphicData>
        </a:graphic>
      </p:graphicFrame>
      <p:sp>
        <p:nvSpPr>
          <p:cNvPr id="3" name="CuadroTexto 2"/>
          <p:cNvSpPr txBox="1"/>
          <p:nvPr/>
        </p:nvSpPr>
        <p:spPr>
          <a:xfrm>
            <a:off x="1440000" y="4680000"/>
            <a:ext cx="6120000" cy="427320"/>
          </a:xfrm>
          <a:prstGeom prst="rect">
            <a:avLst/>
          </a:prstGeom>
          <a:noFill/>
          <a:ln>
            <a:noFill/>
          </a:ln>
        </p:spPr>
        <p:txBody>
          <a:bodyPr vert="horz" wrap="square" lIns="90000" tIns="45000" rIns="90000" bIns="45000" anchorCtr="0" compatLnSpc="0">
            <a:spAutoFit/>
          </a:bodyPr>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4" name="CuadroTexto 3"/>
          <p:cNvSpPr txBox="1"/>
          <p:nvPr/>
        </p:nvSpPr>
        <p:spPr>
          <a:xfrm>
            <a:off x="1440000" y="4658400"/>
            <a:ext cx="6480000" cy="381600"/>
          </a:xfrm>
          <a:prstGeom prst="rect">
            <a:avLst/>
          </a:prstGeom>
          <a:noFill/>
          <a:ln>
            <a:noFill/>
          </a:ln>
        </p:spPr>
        <p:txBody>
          <a:bodyPr vert="horz" wrap="square" lIns="90000" tIns="45000" rIns="90000" bIns="45000" anchorCtr="0" compatLnSpc="0">
            <a:spAutoFit/>
          </a:bodyPr>
          <a:lstStyle/>
          <a:p>
            <a:pPr marL="0" marR="0" lvl="0" indent="0" rtl="0" hangingPunct="0">
              <a:lnSpc>
                <a:spcPct val="100000"/>
              </a:lnSpc>
              <a:spcBef>
                <a:spcPts val="0"/>
              </a:spcBef>
              <a:spcAft>
                <a:spcPts val="0"/>
              </a:spcAft>
              <a:buNone/>
              <a:tabLst/>
            </a:pPr>
            <a:r>
              <a:rPr lang="es-ES" sz="1600" b="0" i="0" u="none" strike="noStrike" kern="1200" cap="none">
                <a:ln>
                  <a:noFill/>
                </a:ln>
                <a:latin typeface="Liberation Sans" pitchFamily="18"/>
                <a:ea typeface="AR PL SungtiL GB" pitchFamily="2"/>
                <a:cs typeface="Lohit Devanagari" pitchFamily="2"/>
              </a:rPr>
              <a:t>Composición mineralógica (en % volumétricos) del gabro del ejemplo</a:t>
            </a:r>
          </a:p>
        </p:txBody>
      </p:sp>
      <p:sp>
        <p:nvSpPr>
          <p:cNvPr id="5" name="CustomShape 4"/>
          <p:cNvSpPr/>
          <p:nvPr/>
        </p:nvSpPr>
        <p:spPr>
          <a:xfrm>
            <a:off x="431640" y="144000"/>
            <a:ext cx="5472360" cy="360000"/>
          </a:xfrm>
          <a:custGeom>
            <a:avLst/>
            <a:gdLst>
              <a:gd name="f0" fmla="val w"/>
              <a:gd name="f1" fmla="val h"/>
              <a:gd name="f2" fmla="val 0"/>
              <a:gd name="f3" fmla="val 7701915"/>
              <a:gd name="f4" fmla="val 453390"/>
              <a:gd name="f5" fmla="*/ f0 1 7701915"/>
              <a:gd name="f6" fmla="*/ f1 1 453390"/>
              <a:gd name="f7" fmla="val f2"/>
              <a:gd name="f8" fmla="val f3"/>
              <a:gd name="f9" fmla="val f4"/>
              <a:gd name="f10" fmla="+- f9 0 f7"/>
              <a:gd name="f11" fmla="+- f8 0 f7"/>
              <a:gd name="f12" fmla="*/ f11 1 7701915"/>
              <a:gd name="f13" fmla="*/ f10 1 453390"/>
              <a:gd name="f14" fmla="*/ 0 1 f12"/>
              <a:gd name="f15" fmla="*/ 7701915 1 f12"/>
              <a:gd name="f16" fmla="*/ 0 1 f13"/>
              <a:gd name="f17" fmla="*/ 45339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7701915" h="453390">
                <a:moveTo>
                  <a:pt x="f2" y="f2"/>
                </a:moveTo>
                <a:lnTo>
                  <a:pt x="f3" y="f2"/>
                </a:lnTo>
                <a:lnTo>
                  <a:pt x="f3" y="f4"/>
                </a:lnTo>
                <a:lnTo>
                  <a:pt x="f2" y="f4"/>
                </a:lnTo>
                <a:lnTo>
                  <a:pt x="f2" y="f2"/>
                </a:lnTo>
                <a:close/>
              </a:path>
            </a:pathLst>
          </a:custGeom>
          <a:solidFill>
            <a:srgbClr val="729FCF"/>
          </a:solidFill>
          <a:ln>
            <a:noFill/>
            <a:prstDash val="solid"/>
          </a:ln>
        </p:spPr>
        <p:txBody>
          <a:bodyPr vert="horz" wrap="square" lIns="90000" tIns="45000" rIns="90000" bIns="45000" anchor="t" anchorCtr="0" compatLnSpc="0">
            <a:noAutofit/>
          </a:bodyPr>
          <a:lstStyle/>
          <a:p>
            <a:pPr marL="0" marR="0" lvl="0" indent="0" algn="l" rtl="0" hangingPunct="1">
              <a:lnSpc>
                <a:spcPct val="102000"/>
              </a:lnSpc>
              <a:spcBef>
                <a:spcPts val="0"/>
              </a:spcBef>
              <a:spcAft>
                <a:spcPts val="0"/>
              </a:spcAft>
              <a:buNone/>
              <a:tabLst/>
            </a:pPr>
            <a:r>
              <a:rPr lang="es-ES" sz="2000" b="1" i="0" u="none" strike="noStrike" kern="1200" cap="none" spc="0" baseline="0">
                <a:ln>
                  <a:noFill/>
                </a:ln>
                <a:solidFill>
                  <a:srgbClr val="FFFFFF"/>
                </a:solidFill>
                <a:latin typeface="DejaVu Sans" pitchFamily="18"/>
                <a:ea typeface="DejaVu Sans" pitchFamily="2"/>
                <a:cs typeface="DejaVu Sans" pitchFamily="2"/>
              </a:rPr>
              <a:t>COMO PRESENTAR LOS RESULTADOS</a:t>
            </a:r>
          </a:p>
        </p:txBody>
      </p:sp>
      <p:sp>
        <p:nvSpPr>
          <p:cNvPr id="6" name="Forma libre 5"/>
          <p:cNvSpPr/>
          <p:nvPr/>
        </p:nvSpPr>
        <p:spPr>
          <a:xfrm>
            <a:off x="8640000" y="0"/>
            <a:ext cx="503999" cy="28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6E6FF"/>
          </a:solidFill>
          <a:ln w="0">
            <a:solidFill>
              <a:srgbClr val="3465A4"/>
            </a:solidFill>
            <a:prstDash val="solid"/>
          </a:ln>
        </p:spPr>
        <p:txBody>
          <a:bodyPr vert="horz" wrap="square" lIns="90000" tIns="45000" rIns="90000" bIns="45000" anchor="ctr" anchorCtr="0" compatLnSpc="0">
            <a:noAutofit/>
          </a:bodyPr>
          <a:lstStyle/>
          <a:p>
            <a:pPr marL="0" marR="0" lvl="0" indent="0" algn="ctr" rtl="0" hangingPunct="0">
              <a:lnSpc>
                <a:spcPct val="100000"/>
              </a:lnSpc>
              <a:spcBef>
                <a:spcPts val="0"/>
              </a:spcBef>
              <a:spcAft>
                <a:spcPts val="0"/>
              </a:spcAft>
              <a:buNone/>
              <a:tabLst/>
            </a:pPr>
            <a:r>
              <a:rPr lang="es-ES" sz="1800" b="0" i="0" u="none" strike="noStrike" kern="1200" cap="none">
                <a:ln>
                  <a:noFill/>
                </a:ln>
                <a:latin typeface="Liberation Sans" pitchFamily="18"/>
                <a:ea typeface="AR PL SungtiL GB" pitchFamily="2"/>
                <a:cs typeface="Lohit Devanagari" pitchFamily="2"/>
              </a:rPr>
              <a:t>13</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name="Slide14">
    <p:bg>
      <p:bgPr>
        <a:solidFill>
          <a:srgbClr val="FFFFFF"/>
        </a:solidFill>
        <a:effectLst/>
      </p:bgPr>
    </p:bg>
    <p:spTree>
      <p:nvGrpSpPr>
        <p:cNvPr id="1" name=""/>
        <p:cNvGrpSpPr/>
        <p:nvPr/>
      </p:nvGrpSpPr>
      <p:grpSpPr>
        <a:xfrm>
          <a:off x="0" y="0"/>
          <a:ext cx="0" cy="0"/>
          <a:chOff x="0" y="0"/>
          <a:chExt cx="0" cy="0"/>
        </a:xfrm>
      </p:grpSpPr>
      <p:sp>
        <p:nvSpPr>
          <p:cNvPr id="2" name="CustomShape 1"/>
          <p:cNvSpPr/>
          <p:nvPr/>
        </p:nvSpPr>
        <p:spPr>
          <a:xfrm>
            <a:off x="2303640" y="216000"/>
            <a:ext cx="1365840" cy="429120"/>
          </a:xfrm>
          <a:custGeom>
            <a:avLst/>
            <a:gdLst>
              <a:gd name="f0" fmla="val w"/>
              <a:gd name="f1" fmla="val h"/>
              <a:gd name="f2" fmla="val 0"/>
              <a:gd name="f3" fmla="val 1365885"/>
              <a:gd name="f4" fmla="val 429260"/>
              <a:gd name="f5" fmla="*/ f0 1 1365885"/>
              <a:gd name="f6" fmla="*/ f1 1 429260"/>
              <a:gd name="f7" fmla="val f2"/>
              <a:gd name="f8" fmla="val f3"/>
              <a:gd name="f9" fmla="val f4"/>
              <a:gd name="f10" fmla="+- f9 0 f7"/>
              <a:gd name="f11" fmla="+- f8 0 f7"/>
              <a:gd name="f12" fmla="*/ f11 1 1365885"/>
              <a:gd name="f13" fmla="*/ f10 1 429260"/>
              <a:gd name="f14" fmla="*/ 0 1 f12"/>
              <a:gd name="f15" fmla="*/ 1365885 1 f12"/>
              <a:gd name="f16" fmla="*/ 0 1 f13"/>
              <a:gd name="f17" fmla="*/ 42926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1365885" h="429260">
                <a:moveTo>
                  <a:pt x="f2" y="f2"/>
                </a:moveTo>
                <a:lnTo>
                  <a:pt x="f3" y="f2"/>
                </a:lnTo>
                <a:lnTo>
                  <a:pt x="f3" y="f4"/>
                </a:lnTo>
                <a:lnTo>
                  <a:pt x="f2" y="f4"/>
                </a:lnTo>
                <a:lnTo>
                  <a:pt x="f2" y="f2"/>
                </a:lnTo>
                <a:close/>
              </a:path>
            </a:pathLst>
          </a:custGeom>
          <a:noFill/>
          <a:ln>
            <a:noFill/>
            <a:prstDash val="solid"/>
          </a:ln>
        </p:spPr>
        <p:txBody>
          <a:bodyPr vert="horz" wrap="square" lIns="90000" tIns="45000" rIns="90000" bIns="45000" anchor="t" anchorCtr="0" compatLnSpc="0">
            <a:noAutofit/>
          </a:bodyPr>
          <a:lstStyle/>
          <a:p>
            <a:pPr marL="0" marR="0" lvl="0" indent="0" algn="l" rtl="0" hangingPunct="1">
              <a:lnSpc>
                <a:spcPct val="100000"/>
              </a:lnSpc>
              <a:spcBef>
                <a:spcPts val="0"/>
              </a:spcBef>
              <a:spcAft>
                <a:spcPts val="0"/>
              </a:spcAft>
              <a:buNone/>
              <a:tabLst/>
            </a:pPr>
            <a:r>
              <a:rPr lang="es-ES" sz="2200" b="1" i="0" u="none" strike="noStrike" kern="1200" cap="none" spc="0" baseline="0">
                <a:ln>
                  <a:noFill/>
                </a:ln>
                <a:solidFill>
                  <a:srgbClr val="0000CC"/>
                </a:solidFill>
                <a:latin typeface="DejaVu Sans" pitchFamily="18"/>
                <a:ea typeface="DejaVu Sans" pitchFamily="2"/>
                <a:cs typeface="DejaVu Sans" pitchFamily="2"/>
              </a:rPr>
              <a:t>Etapas</a:t>
            </a:r>
          </a:p>
        </p:txBody>
      </p:sp>
      <p:sp>
        <p:nvSpPr>
          <p:cNvPr id="3" name="CustomShape 2"/>
          <p:cNvSpPr/>
          <p:nvPr/>
        </p:nvSpPr>
        <p:spPr>
          <a:xfrm>
            <a:off x="431640" y="951840"/>
            <a:ext cx="5095080" cy="69480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4F81BD"/>
          </a:solidFill>
          <a:ln w="25560" cap="flat">
            <a:solidFill>
              <a:srgbClr val="FFFFFF"/>
            </a:solidFill>
            <a:prstDash val="solid"/>
          </a:ln>
        </p:spPr>
        <p:txBody>
          <a:bodyPr vert="horz" wrap="square" lIns="102960" tIns="102960" rIns="68760" bIns="102960" anchor="ctr" anchorCtr="0" compatLnSpc="0">
            <a:noAutofit/>
          </a:bodyPr>
          <a:lstStyle/>
          <a:p>
            <a:pPr marL="0" marR="0" lvl="0" indent="0" algn="l" rtl="0" hangingPunct="1">
              <a:lnSpc>
                <a:spcPct val="90000"/>
              </a:lnSpc>
              <a:spcBef>
                <a:spcPts val="0"/>
              </a:spcBef>
              <a:spcAft>
                <a:spcPts val="0"/>
              </a:spcAft>
              <a:buNone/>
              <a:tabLst/>
            </a:pPr>
            <a:r>
              <a:rPr lang="es-ES" sz="1800" b="0" i="0" u="none" strike="noStrike" kern="1200" cap="none" spc="0" baseline="0">
                <a:ln>
                  <a:noFill/>
                </a:ln>
                <a:solidFill>
                  <a:srgbClr val="FFFFFF"/>
                </a:solidFill>
                <a:latin typeface="Arial" pitchFamily="18"/>
                <a:ea typeface="DejaVu Sans" pitchFamily="2"/>
                <a:cs typeface="DejaVu Sans" pitchFamily="2"/>
              </a:rPr>
              <a:t>Gestionar el error de desmuestre</a:t>
            </a:r>
          </a:p>
          <a:p>
            <a:pPr marL="0" marR="0" lvl="0" indent="0" algn="l" rtl="0" hangingPunct="1">
              <a:lnSpc>
                <a:spcPct val="90000"/>
              </a:lnSpc>
              <a:spcBef>
                <a:spcPts val="0"/>
              </a:spcBef>
              <a:spcAft>
                <a:spcPts val="0"/>
              </a:spcAft>
              <a:buNone/>
              <a:tabLst/>
            </a:pPr>
            <a:r>
              <a:rPr lang="es-ES" sz="1800" b="0" i="0" u="none" strike="noStrike" kern="1200" cap="none" spc="0" baseline="0">
                <a:ln>
                  <a:noFill/>
                </a:ln>
                <a:solidFill>
                  <a:srgbClr val="FFFFFF"/>
                </a:solidFill>
                <a:latin typeface="Arial" pitchFamily="18"/>
                <a:ea typeface="DejaVu Sans" pitchFamily="2"/>
                <a:cs typeface="DejaVu Sans" pitchFamily="2"/>
              </a:rPr>
              <a:t>(determinar el n.º de imágenes a contar)</a:t>
            </a:r>
          </a:p>
        </p:txBody>
      </p:sp>
      <p:sp>
        <p:nvSpPr>
          <p:cNvPr id="4" name="CustomShape 3"/>
          <p:cNvSpPr/>
          <p:nvPr/>
        </p:nvSpPr>
        <p:spPr>
          <a:xfrm>
            <a:off x="431640" y="2104560"/>
            <a:ext cx="5095080" cy="42048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4F81BD"/>
          </a:solidFill>
          <a:ln w="25560" cap="flat">
            <a:solidFill>
              <a:srgbClr val="FFFFFF"/>
            </a:solidFill>
            <a:prstDash val="solid"/>
          </a:ln>
        </p:spPr>
        <p:txBody>
          <a:bodyPr vert="horz" wrap="square" lIns="89640" tIns="89640" rIns="68760" bIns="89640" anchor="ctr" anchorCtr="0" compatLnSpc="0">
            <a:noAutofit/>
          </a:bodyPr>
          <a:lstStyle/>
          <a:p>
            <a:pPr marL="0" marR="0" lvl="0" indent="0" algn="l" rtl="0" hangingPunct="1">
              <a:lnSpc>
                <a:spcPct val="90000"/>
              </a:lnSpc>
              <a:spcBef>
                <a:spcPts val="0"/>
              </a:spcBef>
              <a:spcAft>
                <a:spcPts val="0"/>
              </a:spcAft>
              <a:buNone/>
              <a:tabLst/>
            </a:pPr>
            <a:r>
              <a:rPr lang="es-ES" sz="1800" b="0" i="0" u="none" strike="noStrike" kern="1200" cap="none" spc="0" baseline="0">
                <a:ln>
                  <a:noFill/>
                </a:ln>
                <a:solidFill>
                  <a:srgbClr val="FFFFFF"/>
                </a:solidFill>
                <a:latin typeface="Arial" pitchFamily="18"/>
                <a:ea typeface="DejaVu Sans" pitchFamily="2"/>
                <a:cs typeface="DejaVu Sans" pitchFamily="2"/>
              </a:rPr>
              <a:t>Superponer una malla a las imágenes (Image J)</a:t>
            </a:r>
          </a:p>
        </p:txBody>
      </p:sp>
      <p:sp>
        <p:nvSpPr>
          <p:cNvPr id="5" name="CustomShape 4"/>
          <p:cNvSpPr/>
          <p:nvPr/>
        </p:nvSpPr>
        <p:spPr>
          <a:xfrm>
            <a:off x="431640" y="2983319"/>
            <a:ext cx="5095080" cy="37332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4F81BD"/>
          </a:solidFill>
          <a:ln w="25560" cap="flat">
            <a:solidFill>
              <a:srgbClr val="FFFFFF"/>
            </a:solidFill>
            <a:prstDash val="solid"/>
          </a:ln>
        </p:spPr>
        <p:txBody>
          <a:bodyPr vert="horz" wrap="square" lIns="79200" tIns="79200" rIns="60840" bIns="79200" anchor="ctr" anchorCtr="0" compatLnSpc="0">
            <a:noAutofit/>
          </a:bodyPr>
          <a:lstStyle/>
          <a:p>
            <a:pPr marL="0" marR="0" lvl="0" indent="0" algn="l" rtl="0" hangingPunct="1">
              <a:lnSpc>
                <a:spcPct val="90000"/>
              </a:lnSpc>
              <a:spcBef>
                <a:spcPts val="0"/>
              </a:spcBef>
              <a:spcAft>
                <a:spcPts val="0"/>
              </a:spcAft>
              <a:buNone/>
              <a:tabLst/>
            </a:pPr>
            <a:r>
              <a:rPr lang="es-ES" sz="1800" b="0" i="0" u="none" strike="noStrike" kern="1200" cap="none" spc="0" baseline="0">
                <a:ln>
                  <a:noFill/>
                </a:ln>
                <a:solidFill>
                  <a:srgbClr val="FFFFFF"/>
                </a:solidFill>
                <a:latin typeface="Arial" pitchFamily="18"/>
                <a:ea typeface="DejaVu Sans" pitchFamily="2"/>
                <a:cs typeface="DejaVu Sans" pitchFamily="2"/>
              </a:rPr>
              <a:t>Hacer el contaje de puntos</a:t>
            </a:r>
          </a:p>
        </p:txBody>
      </p:sp>
      <p:sp>
        <p:nvSpPr>
          <p:cNvPr id="6" name="CustomShape 5"/>
          <p:cNvSpPr/>
          <p:nvPr/>
        </p:nvSpPr>
        <p:spPr>
          <a:xfrm>
            <a:off x="431640" y="3692520"/>
            <a:ext cx="5095080" cy="37332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4F81BD"/>
          </a:solidFill>
          <a:ln w="25560" cap="flat">
            <a:solidFill>
              <a:srgbClr val="FFFFFF"/>
            </a:solidFill>
            <a:prstDash val="solid"/>
          </a:ln>
        </p:spPr>
        <p:txBody>
          <a:bodyPr vert="horz" wrap="square" lIns="79200" tIns="79200" rIns="60840" bIns="79200" anchor="ctr" anchorCtr="0" compatLnSpc="0">
            <a:noAutofit/>
          </a:bodyPr>
          <a:lstStyle/>
          <a:p>
            <a:pPr marL="0" marR="0" lvl="0" indent="0" algn="l" rtl="0" hangingPunct="1">
              <a:lnSpc>
                <a:spcPct val="90000"/>
              </a:lnSpc>
              <a:spcBef>
                <a:spcPts val="0"/>
              </a:spcBef>
              <a:spcAft>
                <a:spcPts val="0"/>
              </a:spcAft>
              <a:buNone/>
              <a:tabLst/>
            </a:pPr>
            <a:r>
              <a:rPr lang="es-ES" sz="1800" b="0" i="0" u="none" strike="noStrike" kern="1200" cap="none" spc="0" baseline="0">
                <a:ln>
                  <a:noFill/>
                </a:ln>
                <a:solidFill>
                  <a:srgbClr val="FFFFFF"/>
                </a:solidFill>
                <a:latin typeface="Arial" pitchFamily="18"/>
                <a:ea typeface="DejaVu Sans" pitchFamily="2"/>
                <a:cs typeface="DejaVu Sans" pitchFamily="2"/>
              </a:rPr>
              <a:t>Calcular el % de cada mineral</a:t>
            </a:r>
          </a:p>
        </p:txBody>
      </p:sp>
      <p:sp>
        <p:nvSpPr>
          <p:cNvPr id="7" name="CustomShape 6"/>
          <p:cNvSpPr/>
          <p:nvPr/>
        </p:nvSpPr>
        <p:spPr>
          <a:xfrm>
            <a:off x="431640" y="4528080"/>
            <a:ext cx="5095080" cy="46728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4F81BD"/>
          </a:solidFill>
          <a:ln w="25560" cap="flat">
            <a:solidFill>
              <a:srgbClr val="FFFFFF"/>
            </a:solidFill>
            <a:prstDash val="solid"/>
          </a:ln>
        </p:spPr>
        <p:txBody>
          <a:bodyPr vert="horz" wrap="square" lIns="99000" tIns="99000" rIns="76320" bIns="99000" anchor="ctr" anchorCtr="0" compatLnSpc="0">
            <a:noAutofit/>
          </a:bodyPr>
          <a:lstStyle/>
          <a:p>
            <a:pPr marL="0" marR="0" lvl="0" indent="0" algn="l" rtl="0" hangingPunct="1">
              <a:lnSpc>
                <a:spcPct val="90000"/>
              </a:lnSpc>
              <a:spcBef>
                <a:spcPts val="0"/>
              </a:spcBef>
              <a:spcAft>
                <a:spcPts val="0"/>
              </a:spcAft>
              <a:buNone/>
              <a:tabLst/>
            </a:pPr>
            <a:r>
              <a:rPr lang="es-ES" sz="1800" b="0" i="0" u="none" strike="noStrike" kern="1200" cap="none" spc="0" baseline="0">
                <a:ln>
                  <a:noFill/>
                </a:ln>
                <a:solidFill>
                  <a:srgbClr val="FFFFFF"/>
                </a:solidFill>
                <a:latin typeface="Arial" pitchFamily="18"/>
                <a:ea typeface="DejaVu Sans" pitchFamily="2"/>
                <a:cs typeface="DejaVu Sans" pitchFamily="2"/>
              </a:rPr>
              <a:t>Estimar el error de contaje de cada mineral</a:t>
            </a:r>
          </a:p>
        </p:txBody>
      </p:sp>
      <p:sp>
        <p:nvSpPr>
          <p:cNvPr id="8" name="CustomShape 7"/>
          <p:cNvSpPr/>
          <p:nvPr/>
        </p:nvSpPr>
        <p:spPr>
          <a:xfrm>
            <a:off x="431640" y="5431320"/>
            <a:ext cx="5095080" cy="37332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4F81BD"/>
          </a:solidFill>
          <a:ln w="25560" cap="flat">
            <a:solidFill>
              <a:srgbClr val="FFFFFF"/>
            </a:solidFill>
            <a:prstDash val="solid"/>
          </a:ln>
        </p:spPr>
        <p:txBody>
          <a:bodyPr vert="horz" wrap="square" lIns="79200" tIns="79200" rIns="60840" bIns="79200" anchor="ctr" anchorCtr="0" compatLnSpc="0">
            <a:noAutofit/>
          </a:bodyPr>
          <a:lstStyle/>
          <a:p>
            <a:pPr marL="0" marR="0" lvl="0" indent="0" algn="l" rtl="0" hangingPunct="1">
              <a:lnSpc>
                <a:spcPct val="90000"/>
              </a:lnSpc>
              <a:spcBef>
                <a:spcPts val="0"/>
              </a:spcBef>
              <a:spcAft>
                <a:spcPts val="0"/>
              </a:spcAft>
              <a:buNone/>
              <a:tabLst/>
            </a:pPr>
            <a:r>
              <a:rPr lang="es-ES" sz="1800" b="0" i="0" u="none" strike="noStrike" kern="1200" cap="none" spc="0" baseline="0">
                <a:ln>
                  <a:noFill/>
                </a:ln>
                <a:solidFill>
                  <a:srgbClr val="FFFFFF"/>
                </a:solidFill>
                <a:latin typeface="Arial" pitchFamily="18"/>
                <a:ea typeface="DejaVu Sans" pitchFamily="2"/>
                <a:cs typeface="DejaVu Sans" pitchFamily="2"/>
              </a:rPr>
              <a:t>Presentar los resultados</a:t>
            </a:r>
          </a:p>
        </p:txBody>
      </p:sp>
      <p:sp>
        <p:nvSpPr>
          <p:cNvPr id="9" name="Line 8"/>
          <p:cNvSpPr/>
          <p:nvPr/>
        </p:nvSpPr>
        <p:spPr>
          <a:xfrm>
            <a:off x="2876400" y="1677599"/>
            <a:ext cx="360" cy="28116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38160" cap="flat">
            <a:solidFill>
              <a:srgbClr val="4F81BD"/>
            </a:solidFill>
            <a:prstDash val="solid"/>
            <a:tailEnd type="arrow"/>
          </a:ln>
          <a:effectLst>
            <a:outerShdw dist="22680" dir="5400000" algn="tl">
              <a:srgbClr val="000000">
                <a:alpha val="35000"/>
              </a:srgbClr>
            </a:outerShdw>
          </a:effectLst>
        </p:spPr>
        <p:txBody>
          <a:bodyPr vert="horz" wrap="square" lIns="109080" tIns="64080" rIns="109080" bIns="6408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10" name="Line 9"/>
          <p:cNvSpPr/>
          <p:nvPr/>
        </p:nvSpPr>
        <p:spPr>
          <a:xfrm>
            <a:off x="2876400" y="2670120"/>
            <a:ext cx="360" cy="28116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38160" cap="flat">
            <a:solidFill>
              <a:srgbClr val="4F81BD"/>
            </a:solidFill>
            <a:prstDash val="solid"/>
            <a:tailEnd type="arrow"/>
          </a:ln>
          <a:effectLst>
            <a:outerShdw dist="22680" dir="5400000" algn="tl">
              <a:srgbClr val="000000">
                <a:alpha val="35000"/>
              </a:srgbClr>
            </a:outerShdw>
          </a:effectLst>
        </p:spPr>
        <p:txBody>
          <a:bodyPr vert="horz" wrap="square" lIns="109080" tIns="64080" rIns="109080" bIns="6408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11" name="Line 10"/>
          <p:cNvSpPr/>
          <p:nvPr/>
        </p:nvSpPr>
        <p:spPr>
          <a:xfrm>
            <a:off x="2876400" y="3384720"/>
            <a:ext cx="360" cy="28080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38160" cap="flat">
            <a:solidFill>
              <a:srgbClr val="4F81BD"/>
            </a:solidFill>
            <a:prstDash val="solid"/>
            <a:tailEnd type="arrow"/>
          </a:ln>
          <a:effectLst>
            <a:outerShdw dist="22680" dir="5400000" algn="tl">
              <a:srgbClr val="000000">
                <a:alpha val="35000"/>
              </a:srgbClr>
            </a:outerShdw>
          </a:effectLst>
        </p:spPr>
        <p:txBody>
          <a:bodyPr vert="horz" wrap="square" lIns="109080" tIns="64080" rIns="109080" bIns="6408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12" name="Line 11"/>
          <p:cNvSpPr/>
          <p:nvPr/>
        </p:nvSpPr>
        <p:spPr>
          <a:xfrm>
            <a:off x="2876400" y="4108320"/>
            <a:ext cx="360" cy="28116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38160" cap="flat">
            <a:solidFill>
              <a:srgbClr val="4F81BD"/>
            </a:solidFill>
            <a:prstDash val="solid"/>
            <a:tailEnd type="arrow"/>
          </a:ln>
          <a:effectLst>
            <a:outerShdw dist="22680" dir="5400000" algn="tl">
              <a:srgbClr val="000000">
                <a:alpha val="35000"/>
              </a:srgbClr>
            </a:outerShdw>
          </a:effectLst>
        </p:spPr>
        <p:txBody>
          <a:bodyPr vert="horz" wrap="square" lIns="109080" tIns="64080" rIns="109080" bIns="6408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13" name="Line 12"/>
          <p:cNvSpPr/>
          <p:nvPr/>
        </p:nvSpPr>
        <p:spPr>
          <a:xfrm>
            <a:off x="2876400" y="5118120"/>
            <a:ext cx="360" cy="28080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38160" cap="flat">
            <a:solidFill>
              <a:srgbClr val="4F81BD"/>
            </a:solidFill>
            <a:prstDash val="solid"/>
            <a:tailEnd type="arrow"/>
          </a:ln>
          <a:effectLst>
            <a:outerShdw dist="22680" dir="5400000" algn="tl">
              <a:srgbClr val="000000">
                <a:alpha val="35000"/>
              </a:srgbClr>
            </a:outerShdw>
          </a:effectLst>
        </p:spPr>
        <p:txBody>
          <a:bodyPr vert="horz" wrap="square" lIns="109080" tIns="64080" rIns="109080" bIns="6408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14" name="CustomShape 13"/>
          <p:cNvSpPr/>
          <p:nvPr/>
        </p:nvSpPr>
        <p:spPr>
          <a:xfrm>
            <a:off x="6264360" y="1089000"/>
            <a:ext cx="2369160" cy="37332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C0514E">
              <a:alpha val="89000"/>
            </a:srgbClr>
          </a:solidFill>
          <a:ln w="25560" cap="flat">
            <a:solidFill>
              <a:srgbClr val="FFFFFF"/>
            </a:solidFill>
            <a:prstDash val="solid"/>
          </a:ln>
        </p:spPr>
        <p:txBody>
          <a:bodyPr vert="horz" wrap="square" lIns="79200" tIns="79200" rIns="60840" bIns="79200" anchor="ctr" anchorCtr="0" compatLnSpc="0">
            <a:noAutofit/>
          </a:bodyPr>
          <a:lstStyle/>
          <a:p>
            <a:pPr marL="0" marR="0" lvl="0" indent="0" algn="ctr" rtl="0" hangingPunct="1">
              <a:lnSpc>
                <a:spcPct val="90000"/>
              </a:lnSpc>
              <a:spcBef>
                <a:spcPts val="0"/>
              </a:spcBef>
              <a:spcAft>
                <a:spcPts val="0"/>
              </a:spcAft>
              <a:buNone/>
              <a:tabLst/>
            </a:pPr>
            <a:r>
              <a:rPr lang="es-ES" sz="1600" b="0" i="0" u="none" strike="noStrike" kern="1200" cap="none" spc="0" baseline="0">
                <a:ln>
                  <a:noFill/>
                </a:ln>
                <a:solidFill>
                  <a:srgbClr val="FFFFFF"/>
                </a:solidFill>
                <a:latin typeface="Arial" pitchFamily="18"/>
                <a:ea typeface="DejaVu Sans" pitchFamily="2"/>
                <a:cs typeface="DejaVu Sans" pitchFamily="2"/>
              </a:rPr>
              <a:t>Diapositivas 7 y 8</a:t>
            </a:r>
          </a:p>
        </p:txBody>
      </p:sp>
      <p:sp>
        <p:nvSpPr>
          <p:cNvPr id="15" name="CustomShape 14"/>
          <p:cNvSpPr/>
          <p:nvPr/>
        </p:nvSpPr>
        <p:spPr>
          <a:xfrm>
            <a:off x="6264360" y="2129040"/>
            <a:ext cx="2369160" cy="37332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C0514E">
              <a:alpha val="89000"/>
            </a:srgbClr>
          </a:solidFill>
          <a:ln w="25560" cap="flat">
            <a:solidFill>
              <a:srgbClr val="FFFFFF"/>
            </a:solidFill>
            <a:prstDash val="solid"/>
          </a:ln>
        </p:spPr>
        <p:txBody>
          <a:bodyPr vert="horz" wrap="square" lIns="79200" tIns="79200" rIns="60840" bIns="79200" anchor="ctr" anchorCtr="0" compatLnSpc="0">
            <a:noAutofit/>
          </a:bodyPr>
          <a:lstStyle/>
          <a:p>
            <a:pPr marL="0" marR="0" lvl="0" indent="0" algn="l" rtl="0" hangingPunct="1">
              <a:lnSpc>
                <a:spcPct val="90000"/>
              </a:lnSpc>
              <a:spcBef>
                <a:spcPts val="0"/>
              </a:spcBef>
              <a:spcAft>
                <a:spcPts val="0"/>
              </a:spcAft>
              <a:buNone/>
              <a:tabLst/>
            </a:pPr>
            <a:r>
              <a:rPr lang="es-ES" sz="1600" b="0" i="0" u="none" strike="noStrike" kern="1200" cap="none" spc="0" baseline="0">
                <a:ln>
                  <a:noFill/>
                </a:ln>
                <a:solidFill>
                  <a:srgbClr val="FFFFFF"/>
                </a:solidFill>
                <a:latin typeface="Arial" pitchFamily="18"/>
                <a:ea typeface="DejaVu Sans" pitchFamily="2"/>
                <a:cs typeface="DejaVu Sans" pitchFamily="2"/>
              </a:rPr>
              <a:t>Diapositiva 9</a:t>
            </a:r>
          </a:p>
        </p:txBody>
      </p:sp>
      <p:sp>
        <p:nvSpPr>
          <p:cNvPr id="16" name="CustomShape 15"/>
          <p:cNvSpPr/>
          <p:nvPr/>
        </p:nvSpPr>
        <p:spPr>
          <a:xfrm>
            <a:off x="6264360" y="4544640"/>
            <a:ext cx="2369160" cy="37404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C0514E">
              <a:alpha val="89000"/>
            </a:srgbClr>
          </a:solidFill>
          <a:ln w="25560" cap="flat">
            <a:solidFill>
              <a:srgbClr val="FFFFFF"/>
            </a:solidFill>
            <a:prstDash val="solid"/>
          </a:ln>
        </p:spPr>
        <p:txBody>
          <a:bodyPr vert="horz" wrap="square" lIns="79200" tIns="79200" rIns="60840" bIns="79200" anchor="ctr" anchorCtr="0" compatLnSpc="0">
            <a:noAutofit/>
          </a:bodyPr>
          <a:lstStyle/>
          <a:p>
            <a:pPr marL="0" marR="0" lvl="0" indent="0" algn="l" rtl="0" hangingPunct="1">
              <a:lnSpc>
                <a:spcPct val="90000"/>
              </a:lnSpc>
              <a:spcBef>
                <a:spcPts val="0"/>
              </a:spcBef>
              <a:spcAft>
                <a:spcPts val="0"/>
              </a:spcAft>
              <a:buNone/>
              <a:tabLst/>
            </a:pPr>
            <a:r>
              <a:rPr lang="es-ES" sz="1600" b="0" i="0" u="none" strike="noStrike" kern="1200" cap="none" spc="0" baseline="0">
                <a:ln>
                  <a:noFill/>
                </a:ln>
                <a:solidFill>
                  <a:srgbClr val="FFFFFF"/>
                </a:solidFill>
                <a:latin typeface="Arial" pitchFamily="18"/>
                <a:ea typeface="DejaVu Sans" pitchFamily="2"/>
                <a:cs typeface="DejaVu Sans" pitchFamily="2"/>
              </a:rPr>
              <a:t>Diapositiva 12</a:t>
            </a:r>
          </a:p>
        </p:txBody>
      </p:sp>
      <p:sp>
        <p:nvSpPr>
          <p:cNvPr id="17" name="CustomShape 16"/>
          <p:cNvSpPr/>
          <p:nvPr/>
        </p:nvSpPr>
        <p:spPr>
          <a:xfrm>
            <a:off x="6264360" y="2991960"/>
            <a:ext cx="2369160" cy="37404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C0514E">
              <a:alpha val="89000"/>
            </a:srgbClr>
          </a:solidFill>
          <a:ln w="25560" cap="flat">
            <a:solidFill>
              <a:srgbClr val="FFFFFF"/>
            </a:solidFill>
            <a:prstDash val="solid"/>
          </a:ln>
        </p:spPr>
        <p:txBody>
          <a:bodyPr vert="horz" wrap="square" lIns="79200" tIns="79200" rIns="60840" bIns="79200" anchor="ctr" anchorCtr="0" compatLnSpc="0">
            <a:noAutofit/>
          </a:bodyPr>
          <a:lstStyle/>
          <a:p>
            <a:pPr marL="0" marR="0" lvl="0" indent="0" algn="l" rtl="0" hangingPunct="1">
              <a:lnSpc>
                <a:spcPct val="90000"/>
              </a:lnSpc>
              <a:spcBef>
                <a:spcPts val="0"/>
              </a:spcBef>
              <a:spcAft>
                <a:spcPts val="0"/>
              </a:spcAft>
              <a:buNone/>
              <a:tabLst/>
            </a:pPr>
            <a:r>
              <a:rPr lang="es-ES" sz="1600" b="0" i="0" u="none" strike="noStrike" kern="1200" cap="none" spc="0" baseline="0">
                <a:ln>
                  <a:noFill/>
                </a:ln>
                <a:solidFill>
                  <a:srgbClr val="FFFFFF"/>
                </a:solidFill>
                <a:latin typeface="Arial" pitchFamily="18"/>
                <a:ea typeface="DejaVu Sans" pitchFamily="2"/>
                <a:cs typeface="DejaVu Sans" pitchFamily="2"/>
              </a:rPr>
              <a:t>Diapositiva 10</a:t>
            </a:r>
          </a:p>
        </p:txBody>
      </p:sp>
      <p:sp>
        <p:nvSpPr>
          <p:cNvPr id="18" name="Line 17"/>
          <p:cNvSpPr/>
          <p:nvPr/>
        </p:nvSpPr>
        <p:spPr>
          <a:xfrm>
            <a:off x="5616720" y="4750920"/>
            <a:ext cx="570240" cy="72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a:noFill/>
            <a:prstDash val="solid"/>
          </a:ln>
        </p:spPr>
        <p:txBody>
          <a:bodyPr vert="horz" wrap="square" lIns="90000" tIns="45000" rIns="90000" bIns="4500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19" name="Line 18"/>
          <p:cNvSpPr/>
          <p:nvPr/>
        </p:nvSpPr>
        <p:spPr>
          <a:xfrm>
            <a:off x="5616720" y="2303640"/>
            <a:ext cx="570240" cy="36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a:noFill/>
            <a:prstDash val="solid"/>
          </a:ln>
        </p:spPr>
        <p:txBody>
          <a:bodyPr vert="horz" wrap="square" lIns="90000" tIns="45000" rIns="90000" bIns="4500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20" name="Line 19"/>
          <p:cNvSpPr/>
          <p:nvPr/>
        </p:nvSpPr>
        <p:spPr>
          <a:xfrm>
            <a:off x="5616720" y="3168720"/>
            <a:ext cx="570240" cy="72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a:noFill/>
            <a:prstDash val="solid"/>
          </a:ln>
        </p:spPr>
        <p:txBody>
          <a:bodyPr vert="horz" wrap="square" lIns="90000" tIns="45000" rIns="90000" bIns="4500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21" name="Line 20"/>
          <p:cNvSpPr/>
          <p:nvPr/>
        </p:nvSpPr>
        <p:spPr>
          <a:xfrm>
            <a:off x="5616720" y="1295280"/>
            <a:ext cx="570240" cy="36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a:noFill/>
            <a:prstDash val="solid"/>
          </a:ln>
        </p:spPr>
        <p:txBody>
          <a:bodyPr vert="horz" wrap="square" lIns="90000" tIns="45000" rIns="90000" bIns="4500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22" name="CustomShape 14"/>
          <p:cNvSpPr/>
          <p:nvPr/>
        </p:nvSpPr>
        <p:spPr>
          <a:xfrm>
            <a:off x="6263999" y="3730680"/>
            <a:ext cx="2369160" cy="37332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C0514E">
              <a:alpha val="89000"/>
            </a:srgbClr>
          </a:solidFill>
          <a:ln w="25560" cap="flat">
            <a:solidFill>
              <a:srgbClr val="FFFFFF"/>
            </a:solidFill>
            <a:prstDash val="solid"/>
          </a:ln>
        </p:spPr>
        <p:txBody>
          <a:bodyPr vert="horz" wrap="square" lIns="79200" tIns="79200" rIns="60840" bIns="79200" anchor="ctr" anchorCtr="0" compatLnSpc="0">
            <a:noAutofit/>
          </a:bodyPr>
          <a:lstStyle/>
          <a:p>
            <a:pPr marL="0" marR="0" lvl="0" indent="0" algn="l" rtl="0" hangingPunct="1">
              <a:lnSpc>
                <a:spcPct val="90000"/>
              </a:lnSpc>
              <a:spcBef>
                <a:spcPts val="0"/>
              </a:spcBef>
              <a:spcAft>
                <a:spcPts val="0"/>
              </a:spcAft>
              <a:buNone/>
              <a:tabLst/>
            </a:pPr>
            <a:r>
              <a:rPr lang="es-ES" sz="1600" b="0" i="0" u="none" strike="noStrike" kern="1200" cap="none" spc="0" baseline="0">
                <a:ln>
                  <a:noFill/>
                </a:ln>
                <a:solidFill>
                  <a:srgbClr val="FFFFFF"/>
                </a:solidFill>
                <a:latin typeface="Arial" pitchFamily="18"/>
                <a:ea typeface="DejaVu Sans" pitchFamily="2"/>
                <a:cs typeface="DejaVu Sans" pitchFamily="2"/>
              </a:rPr>
              <a:t>Diapositiva 11</a:t>
            </a:r>
          </a:p>
        </p:txBody>
      </p:sp>
      <p:sp>
        <p:nvSpPr>
          <p:cNvPr id="23" name="CustomShape 14"/>
          <p:cNvSpPr/>
          <p:nvPr/>
        </p:nvSpPr>
        <p:spPr>
          <a:xfrm>
            <a:off x="6270840" y="5400000"/>
            <a:ext cx="2369160" cy="37332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C0514E">
              <a:alpha val="89000"/>
            </a:srgbClr>
          </a:solidFill>
          <a:ln w="25560" cap="flat">
            <a:solidFill>
              <a:srgbClr val="FFFFFF"/>
            </a:solidFill>
            <a:prstDash val="solid"/>
          </a:ln>
        </p:spPr>
        <p:txBody>
          <a:bodyPr vert="horz" wrap="square" lIns="79200" tIns="79200" rIns="60840" bIns="79200" anchor="ctr" anchorCtr="0" compatLnSpc="0">
            <a:noAutofit/>
          </a:bodyPr>
          <a:lstStyle/>
          <a:p>
            <a:pPr marL="0" marR="0" lvl="0" indent="0" algn="l" rtl="0" hangingPunct="1">
              <a:lnSpc>
                <a:spcPct val="90000"/>
              </a:lnSpc>
              <a:spcBef>
                <a:spcPts val="0"/>
              </a:spcBef>
              <a:spcAft>
                <a:spcPts val="0"/>
              </a:spcAft>
              <a:buNone/>
              <a:tabLst/>
            </a:pPr>
            <a:r>
              <a:rPr lang="es-ES" sz="1600" b="0" i="0" u="none" strike="noStrike" kern="1200" cap="none" spc="0" baseline="0">
                <a:ln>
                  <a:noFill/>
                </a:ln>
                <a:solidFill>
                  <a:srgbClr val="FFFFFF"/>
                </a:solidFill>
                <a:latin typeface="Arial" pitchFamily="18"/>
                <a:ea typeface="DejaVu Sans" pitchFamily="2"/>
                <a:cs typeface="DejaVu Sans" pitchFamily="2"/>
              </a:rPr>
              <a:t>Diapositiva 13</a:t>
            </a:r>
          </a:p>
        </p:txBody>
      </p:sp>
      <p:sp>
        <p:nvSpPr>
          <p:cNvPr id="24" name="Forma libre 23"/>
          <p:cNvSpPr/>
          <p:nvPr/>
        </p:nvSpPr>
        <p:spPr>
          <a:xfrm>
            <a:off x="8640000" y="0"/>
            <a:ext cx="503999" cy="28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6E6FF"/>
          </a:solidFill>
          <a:ln w="0">
            <a:solidFill>
              <a:srgbClr val="3465A4"/>
            </a:solidFill>
            <a:prstDash val="solid"/>
          </a:ln>
        </p:spPr>
        <p:txBody>
          <a:bodyPr vert="horz" wrap="square" lIns="90000" tIns="45000" rIns="90000" bIns="45000" anchor="ctr" anchorCtr="0" compatLnSpc="0">
            <a:noAutofit/>
          </a:bodyPr>
          <a:lstStyle/>
          <a:p>
            <a:pPr marL="0" marR="0" lvl="0" indent="0" algn="ctr" rtl="0" hangingPunct="0">
              <a:lnSpc>
                <a:spcPct val="100000"/>
              </a:lnSpc>
              <a:spcBef>
                <a:spcPts val="0"/>
              </a:spcBef>
              <a:spcAft>
                <a:spcPts val="0"/>
              </a:spcAft>
              <a:buNone/>
              <a:tabLst/>
            </a:pPr>
            <a:r>
              <a:rPr lang="es-ES" sz="1800" b="0" i="0" u="none" strike="noStrike" kern="1200" cap="none">
                <a:ln>
                  <a:noFill/>
                </a:ln>
                <a:latin typeface="Liberation Sans" pitchFamily="18"/>
                <a:ea typeface="AR PL SungtiL GB" pitchFamily="2"/>
                <a:cs typeface="Lohit Devanagari" pitchFamily="2"/>
              </a:rPr>
              <a:t>14</a:t>
            </a:r>
          </a:p>
        </p:txBody>
      </p:sp>
      <p:sp>
        <p:nvSpPr>
          <p:cNvPr id="25" name="CuadroTexto 24"/>
          <p:cNvSpPr txBox="1"/>
          <p:nvPr/>
        </p:nvSpPr>
        <p:spPr>
          <a:xfrm>
            <a:off x="432000" y="6263999"/>
            <a:ext cx="4176000" cy="346320"/>
          </a:xfrm>
          <a:prstGeom prst="rect">
            <a:avLst/>
          </a:prstGeom>
          <a:noFill/>
          <a:ln>
            <a:noFill/>
          </a:ln>
        </p:spPr>
        <p:txBody>
          <a:bodyPr vert="horz" wrap="square" lIns="90000" tIns="45000" rIns="90000" bIns="45000" anchorCtr="0" compatLnSpc="0">
            <a:spAutoFit/>
          </a:bodyPr>
          <a:lstStyle/>
          <a:p>
            <a:pPr marL="0" marR="0" lvl="0" indent="0" rtl="0" hangingPunct="0">
              <a:lnSpc>
                <a:spcPct val="100000"/>
              </a:lnSpc>
              <a:spcBef>
                <a:spcPts val="0"/>
              </a:spcBef>
              <a:spcAft>
                <a:spcPts val="0"/>
              </a:spcAft>
              <a:buNone/>
              <a:tabLst/>
            </a:pPr>
            <a:r>
              <a:rPr lang="es-ES" sz="1800" b="1" i="0" u="none" strike="noStrike" kern="1200" cap="none">
                <a:ln>
                  <a:noFill/>
                </a:ln>
                <a:latin typeface="Liberation Sans" pitchFamily="18"/>
                <a:ea typeface="AR PL SungtiL GB" pitchFamily="2"/>
                <a:cs typeface="Lohit Devanagari" pitchFamily="2"/>
              </a:rPr>
              <a:t>REFERENCIAS (Ver nota)</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name="Slide2">
    <p:bg>
      <p:bgPr>
        <a:solidFill>
          <a:srgbClr val="FFFFFF"/>
        </a:solidFill>
        <a:effectLst/>
      </p:bgPr>
    </p:bg>
    <p:spTree>
      <p:nvGrpSpPr>
        <p:cNvPr id="1" name=""/>
        <p:cNvGrpSpPr/>
        <p:nvPr/>
      </p:nvGrpSpPr>
      <p:grpSpPr>
        <a:xfrm>
          <a:off x="0" y="0"/>
          <a:ext cx="0" cy="0"/>
          <a:chOff x="0" y="0"/>
          <a:chExt cx="0" cy="0"/>
        </a:xfrm>
      </p:grpSpPr>
      <p:sp>
        <p:nvSpPr>
          <p:cNvPr id="13" name="Rectángulo redondeado 12"/>
          <p:cNvSpPr/>
          <p:nvPr/>
        </p:nvSpPr>
        <p:spPr>
          <a:xfrm>
            <a:off x="736920" y="1651000"/>
            <a:ext cx="7759080" cy="11430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stomShape 1"/>
          <p:cNvSpPr/>
          <p:nvPr/>
        </p:nvSpPr>
        <p:spPr>
          <a:xfrm>
            <a:off x="181440" y="190080"/>
            <a:ext cx="7882560" cy="385920"/>
          </a:xfrm>
          <a:custGeom>
            <a:avLst/>
            <a:gdLst>
              <a:gd name="f0" fmla="val w"/>
              <a:gd name="f1" fmla="val h"/>
              <a:gd name="f2" fmla="val 0"/>
              <a:gd name="f3" fmla="val 7456170"/>
              <a:gd name="f4" fmla="val 457200"/>
              <a:gd name="f5" fmla="*/ f0 1 7456170"/>
              <a:gd name="f6" fmla="*/ f1 1 457200"/>
              <a:gd name="f7" fmla="val f2"/>
              <a:gd name="f8" fmla="val f3"/>
              <a:gd name="f9" fmla="val f4"/>
              <a:gd name="f10" fmla="+- f9 0 f7"/>
              <a:gd name="f11" fmla="+- f8 0 f7"/>
              <a:gd name="f12" fmla="*/ f11 1 7456170"/>
              <a:gd name="f13" fmla="*/ f10 1 457200"/>
              <a:gd name="f14" fmla="*/ 0 1 f12"/>
              <a:gd name="f15" fmla="*/ 7456170 1 f12"/>
              <a:gd name="f16" fmla="*/ 0 1 f13"/>
              <a:gd name="f17" fmla="*/ 45720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7456170" h="457200">
                <a:moveTo>
                  <a:pt x="f2" y="f2"/>
                </a:moveTo>
                <a:lnTo>
                  <a:pt x="f3" y="f2"/>
                </a:lnTo>
                <a:lnTo>
                  <a:pt x="f3" y="f4"/>
                </a:lnTo>
                <a:lnTo>
                  <a:pt x="f2" y="f4"/>
                </a:lnTo>
                <a:lnTo>
                  <a:pt x="f2" y="f2"/>
                </a:lnTo>
                <a:close/>
              </a:path>
            </a:pathLst>
          </a:custGeom>
          <a:solidFill>
            <a:srgbClr val="729FCF"/>
          </a:solidFill>
          <a:ln>
            <a:noFill/>
            <a:prstDash val="solid"/>
          </a:ln>
        </p:spPr>
        <p:txBody>
          <a:bodyPr vert="horz" wrap="square" lIns="90000" tIns="45000" rIns="90000" bIns="45000" anchorCtr="0" compatLnSpc="0"/>
          <a:lstStyle/>
          <a:p>
            <a:pPr marL="0" marR="0" lvl="0" indent="0" algn="ctr" rtl="0" hangingPunct="1">
              <a:lnSpc>
                <a:spcPct val="100000"/>
              </a:lnSpc>
              <a:spcBef>
                <a:spcPts val="0"/>
              </a:spcBef>
              <a:spcAft>
                <a:spcPts val="0"/>
              </a:spcAft>
              <a:buNone/>
              <a:tabLst/>
            </a:pPr>
            <a:r>
              <a:rPr lang="es-ES" sz="2000" b="1" i="0" u="none" strike="noStrike" kern="1200" cap="none" spc="0" baseline="0" dirty="0">
                <a:ln>
                  <a:noFill/>
                </a:ln>
                <a:solidFill>
                  <a:srgbClr val="FFFFFF"/>
                </a:solidFill>
                <a:latin typeface="DejaVu Sans" pitchFamily="18"/>
                <a:ea typeface="DejaVu Sans" pitchFamily="2"/>
                <a:cs typeface="DejaVu Sans" pitchFamily="2"/>
              </a:rPr>
              <a:t>¿QUÉ VAMOS A HACER EN ESTA PRÁCTICA?</a:t>
            </a:r>
          </a:p>
        </p:txBody>
      </p:sp>
      <p:sp>
        <p:nvSpPr>
          <p:cNvPr id="4" name="CustomShape 2"/>
          <p:cNvSpPr/>
          <p:nvPr/>
        </p:nvSpPr>
        <p:spPr>
          <a:xfrm>
            <a:off x="636120" y="1800000"/>
            <a:ext cx="7859880" cy="822960"/>
          </a:xfrm>
          <a:custGeom>
            <a:avLst/>
            <a:gdLst>
              <a:gd name="f0" fmla="val w"/>
              <a:gd name="f1" fmla="val h"/>
              <a:gd name="f2" fmla="val 0"/>
              <a:gd name="f3" fmla="val 7860030"/>
              <a:gd name="f4" fmla="val 822960"/>
              <a:gd name="f5" fmla="*/ f0 1 7860030"/>
              <a:gd name="f6" fmla="*/ f1 1 822960"/>
              <a:gd name="f7" fmla="val f2"/>
              <a:gd name="f8" fmla="val f3"/>
              <a:gd name="f9" fmla="val f4"/>
              <a:gd name="f10" fmla="+- f9 0 f7"/>
              <a:gd name="f11" fmla="+- f8 0 f7"/>
              <a:gd name="f12" fmla="*/ f11 1 7860030"/>
              <a:gd name="f13" fmla="*/ f10 1 822960"/>
              <a:gd name="f14" fmla="*/ 0 1 f12"/>
              <a:gd name="f15" fmla="*/ 7860030 1 f12"/>
              <a:gd name="f16" fmla="*/ 0 1 f13"/>
              <a:gd name="f17" fmla="*/ 82296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7860030" h="822960">
                <a:moveTo>
                  <a:pt x="f2" y="f2"/>
                </a:moveTo>
                <a:lnTo>
                  <a:pt x="f3" y="f2"/>
                </a:lnTo>
                <a:lnTo>
                  <a:pt x="f3" y="f4"/>
                </a:lnTo>
                <a:lnTo>
                  <a:pt x="f2" y="f4"/>
                </a:lnTo>
                <a:lnTo>
                  <a:pt x="f2" y="f2"/>
                </a:lnTo>
                <a:close/>
              </a:path>
            </a:pathLst>
          </a:custGeom>
          <a:noFill/>
          <a:ln cap="rnd">
            <a:noFill/>
            <a:prstDash val="solid"/>
          </a:ln>
        </p:spPr>
        <p:txBody>
          <a:bodyPr vert="horz" wrap="square" lIns="108000" tIns="65160" rIns="108000" bIns="65160" anchor="t" anchorCtr="1" compatLnSpc="0">
            <a:noAutofit/>
          </a:bodyPr>
          <a:lstStyle/>
          <a:p>
            <a:pPr marL="0" marR="0" lvl="0" indent="0" algn="ctr" rtl="0" hangingPunct="1">
              <a:lnSpc>
                <a:spcPct val="100000"/>
              </a:lnSpc>
              <a:spcBef>
                <a:spcPts val="0"/>
              </a:spcBef>
              <a:spcAft>
                <a:spcPts val="0"/>
              </a:spcAft>
              <a:buNone/>
              <a:tabLst/>
            </a:pPr>
            <a:r>
              <a:rPr lang="es-ES" sz="2400" b="1" i="0" u="none" strike="noStrike" kern="1200" cap="none" spc="0" baseline="0">
                <a:ln>
                  <a:noFill/>
                </a:ln>
                <a:solidFill>
                  <a:srgbClr val="000000"/>
                </a:solidFill>
                <a:latin typeface="DejaVu Sans" pitchFamily="18"/>
                <a:ea typeface="DejaVu Sans" pitchFamily="2"/>
                <a:cs typeface="DejaVu Sans" pitchFamily="2"/>
              </a:rPr>
              <a:t>DETERMINAR LA COMPOSICIÓN MODAL DE UNA ROCA A PARTIR DE IMÁGENES</a:t>
            </a:r>
          </a:p>
        </p:txBody>
      </p:sp>
      <p:sp>
        <p:nvSpPr>
          <p:cNvPr id="5" name="CustomShape 3"/>
          <p:cNvSpPr/>
          <p:nvPr/>
        </p:nvSpPr>
        <p:spPr>
          <a:xfrm>
            <a:off x="1444319" y="3506759"/>
            <a:ext cx="5136120" cy="396720"/>
          </a:xfrm>
          <a:custGeom>
            <a:avLst/>
            <a:gdLst>
              <a:gd name="f0" fmla="val w"/>
              <a:gd name="f1" fmla="val h"/>
              <a:gd name="f2" fmla="val 0"/>
              <a:gd name="f3" fmla="val 6216015"/>
              <a:gd name="f4" fmla="val 396875"/>
              <a:gd name="f5" fmla="*/ f0 1 6216015"/>
              <a:gd name="f6" fmla="*/ f1 1 396875"/>
              <a:gd name="f7" fmla="val f2"/>
              <a:gd name="f8" fmla="val f3"/>
              <a:gd name="f9" fmla="val f4"/>
              <a:gd name="f10" fmla="+- f9 0 f7"/>
              <a:gd name="f11" fmla="+- f8 0 f7"/>
              <a:gd name="f12" fmla="*/ f11 1 6216015"/>
              <a:gd name="f13" fmla="*/ f10 1 396875"/>
              <a:gd name="f14" fmla="*/ 0 1 f12"/>
              <a:gd name="f15" fmla="*/ 6216015 1 f12"/>
              <a:gd name="f16" fmla="*/ 0 1 f13"/>
              <a:gd name="f17" fmla="*/ 39687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6216015" h="396875">
                <a:moveTo>
                  <a:pt x="f2" y="f2"/>
                </a:moveTo>
                <a:lnTo>
                  <a:pt x="f3" y="f2"/>
                </a:lnTo>
                <a:lnTo>
                  <a:pt x="f3" y="f4"/>
                </a:lnTo>
                <a:lnTo>
                  <a:pt x="f2" y="f4"/>
                </a:lnTo>
                <a:lnTo>
                  <a:pt x="f2" y="f2"/>
                </a:lnTo>
                <a:close/>
              </a:path>
            </a:pathLst>
          </a:custGeom>
          <a:noFill/>
          <a:ln>
            <a:noFill/>
            <a:prstDash val="solid"/>
          </a:ln>
        </p:spPr>
        <p:txBody>
          <a:bodyPr vert="horz" wrap="none" lIns="90000" tIns="47160" rIns="90000" bIns="47160" anchor="t" anchorCtr="0" compatLnSpc="0">
            <a:noAutofit/>
          </a:bodyPr>
          <a:lstStyle/>
          <a:p>
            <a:pPr marL="0" marR="0" lvl="0" indent="0" algn="l" rtl="0" hangingPunct="1">
              <a:lnSpc>
                <a:spcPct val="100000"/>
              </a:lnSpc>
              <a:spcBef>
                <a:spcPts val="0"/>
              </a:spcBef>
              <a:spcAft>
                <a:spcPts val="0"/>
              </a:spcAft>
              <a:buNone/>
              <a:tabLst/>
            </a:pPr>
            <a:r>
              <a:rPr lang="es-ES" sz="1800" b="0" i="0" u="none" strike="noStrike" kern="1200" cap="none" spc="0" baseline="0">
                <a:ln>
                  <a:noFill/>
                </a:ln>
                <a:solidFill>
                  <a:srgbClr val="000000"/>
                </a:solidFill>
                <a:latin typeface="DejaVu Sans" pitchFamily="18"/>
                <a:ea typeface="DejaVu Sans" pitchFamily="2"/>
                <a:cs typeface="DejaVu Sans" pitchFamily="2"/>
              </a:rPr>
              <a:t>Roca granítica ornamental, </a:t>
            </a:r>
            <a:r>
              <a:rPr lang="es-ES" sz="1800" b="1" i="0" u="none" strike="noStrike" kern="1200" cap="none" spc="0" baseline="0">
                <a:ln>
                  <a:noFill/>
                </a:ln>
                <a:solidFill>
                  <a:srgbClr val="000000"/>
                </a:solidFill>
                <a:latin typeface="DejaVu Sans" pitchFamily="18"/>
                <a:ea typeface="DejaVu Sans" pitchFamily="2"/>
                <a:cs typeface="DejaVu Sans" pitchFamily="2"/>
              </a:rPr>
              <a:t>Granito Dante</a:t>
            </a:r>
            <a:r>
              <a:rPr lang="es-ES" sz="1800" b="0" i="0" u="none" strike="noStrike" kern="1200" cap="none" spc="0" baseline="0">
                <a:ln>
                  <a:noFill/>
                </a:ln>
                <a:solidFill>
                  <a:srgbClr val="000000"/>
                </a:solidFill>
                <a:latin typeface="DejaVu Sans" pitchFamily="18"/>
                <a:ea typeface="DejaVu Sans" pitchFamily="2"/>
                <a:cs typeface="DejaVu Sans" pitchFamily="2"/>
              </a:rPr>
              <a:t> (Galicia)</a:t>
            </a:r>
          </a:p>
        </p:txBody>
      </p:sp>
      <p:pic>
        <p:nvPicPr>
          <p:cNvPr id="6" name="Imagen 84">
            <a:extLst>
              <a:ext uri="{FF2B5EF4-FFF2-40B4-BE49-F238E27FC236}">
                <a16:creationId xmlns:a16="http://schemas.microsoft.com/office/drawing/2014/main" id="{00000000-0000-0000-0000-000000000000}"/>
              </a:ext>
            </a:extLst>
          </p:cNvPr>
          <p:cNvPicPr>
            <a:picLocks noChangeAspect="1"/>
          </p:cNvPicPr>
          <p:nvPr/>
        </p:nvPicPr>
        <p:blipFill>
          <a:blip r:embed="rId3"/>
          <a:stretch>
            <a:fillRect/>
          </a:stretch>
        </p:blipFill>
        <p:spPr>
          <a:xfrm>
            <a:off x="539640" y="4180320"/>
            <a:ext cx="1807199" cy="1435680"/>
          </a:xfrm>
          <a:prstGeom prst="rect">
            <a:avLst/>
          </a:prstGeom>
          <a:noFill/>
          <a:ln>
            <a:noFill/>
          </a:ln>
        </p:spPr>
      </p:pic>
      <p:pic>
        <p:nvPicPr>
          <p:cNvPr id="7" name="Imagen 85">
            <a:extLst>
              <a:ext uri="{FF2B5EF4-FFF2-40B4-BE49-F238E27FC236}">
                <a16:creationId xmlns:a16="http://schemas.microsoft.com/office/drawing/2014/main" id="{00000000-0000-0000-0000-000000000000}"/>
              </a:ext>
            </a:extLst>
          </p:cNvPr>
          <p:cNvPicPr>
            <a:picLocks noChangeAspect="1"/>
          </p:cNvPicPr>
          <p:nvPr/>
        </p:nvPicPr>
        <p:blipFill>
          <a:blip r:embed="rId4"/>
          <a:stretch>
            <a:fillRect/>
          </a:stretch>
        </p:blipFill>
        <p:spPr>
          <a:xfrm>
            <a:off x="2674800" y="4188959"/>
            <a:ext cx="1808999" cy="1440720"/>
          </a:xfrm>
          <a:prstGeom prst="rect">
            <a:avLst/>
          </a:prstGeom>
          <a:noFill/>
          <a:ln>
            <a:noFill/>
          </a:ln>
        </p:spPr>
      </p:pic>
      <p:pic>
        <p:nvPicPr>
          <p:cNvPr id="8" name="Imagen 86">
            <a:extLst>
              <a:ext uri="{FF2B5EF4-FFF2-40B4-BE49-F238E27FC236}">
                <a16:creationId xmlns:a16="http://schemas.microsoft.com/office/drawing/2014/main" id="{00000000-0000-0000-0000-000000000000}"/>
              </a:ext>
            </a:extLst>
          </p:cNvPr>
          <p:cNvPicPr>
            <a:picLocks noChangeAspect="1"/>
          </p:cNvPicPr>
          <p:nvPr/>
        </p:nvPicPr>
        <p:blipFill>
          <a:blip r:embed="rId5"/>
          <a:stretch>
            <a:fillRect/>
          </a:stretch>
        </p:blipFill>
        <p:spPr>
          <a:xfrm>
            <a:off x="4871880" y="4177080"/>
            <a:ext cx="1807919" cy="1438920"/>
          </a:xfrm>
          <a:prstGeom prst="rect">
            <a:avLst/>
          </a:prstGeom>
          <a:noFill/>
          <a:ln>
            <a:noFill/>
          </a:ln>
        </p:spPr>
      </p:pic>
      <p:pic>
        <p:nvPicPr>
          <p:cNvPr id="9" name="Imagen 87">
            <a:extLst>
              <a:ext uri="{FF2B5EF4-FFF2-40B4-BE49-F238E27FC236}">
                <a16:creationId xmlns:a16="http://schemas.microsoft.com/office/drawing/2014/main" id="{00000000-0000-0000-0000-000000000000}"/>
              </a:ext>
            </a:extLst>
          </p:cNvPr>
          <p:cNvPicPr>
            <a:picLocks noChangeAspect="1"/>
          </p:cNvPicPr>
          <p:nvPr/>
        </p:nvPicPr>
        <p:blipFill>
          <a:blip r:embed="rId6"/>
          <a:stretch>
            <a:fillRect/>
          </a:stretch>
        </p:blipFill>
        <p:spPr>
          <a:xfrm>
            <a:off x="7005240" y="4188959"/>
            <a:ext cx="1808999" cy="1440720"/>
          </a:xfrm>
          <a:prstGeom prst="rect">
            <a:avLst/>
          </a:prstGeom>
          <a:noFill/>
          <a:ln>
            <a:noFill/>
          </a:ln>
        </p:spPr>
      </p:pic>
      <p:sp>
        <p:nvSpPr>
          <p:cNvPr id="10" name="CustomShape 4"/>
          <p:cNvSpPr/>
          <p:nvPr/>
        </p:nvSpPr>
        <p:spPr>
          <a:xfrm>
            <a:off x="736920" y="5857200"/>
            <a:ext cx="7759080" cy="334800"/>
          </a:xfrm>
          <a:custGeom>
            <a:avLst/>
            <a:gdLst>
              <a:gd name="f0" fmla="val w"/>
              <a:gd name="f1" fmla="val h"/>
              <a:gd name="f2" fmla="val 0"/>
              <a:gd name="f3" fmla="val 7759065"/>
              <a:gd name="f4" fmla="val 334645"/>
              <a:gd name="f5" fmla="*/ f0 1 7759065"/>
              <a:gd name="f6" fmla="*/ f1 1 334645"/>
              <a:gd name="f7" fmla="val f2"/>
              <a:gd name="f8" fmla="val f3"/>
              <a:gd name="f9" fmla="val f4"/>
              <a:gd name="f10" fmla="+- f9 0 f7"/>
              <a:gd name="f11" fmla="+- f8 0 f7"/>
              <a:gd name="f12" fmla="*/ f11 1 7759065"/>
              <a:gd name="f13" fmla="*/ f10 1 334645"/>
              <a:gd name="f14" fmla="*/ 0 1 f12"/>
              <a:gd name="f15" fmla="*/ 7759065 1 f12"/>
              <a:gd name="f16" fmla="*/ 0 1 f13"/>
              <a:gd name="f17" fmla="*/ 33464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7759065" h="334645">
                <a:moveTo>
                  <a:pt x="f2" y="f2"/>
                </a:moveTo>
                <a:lnTo>
                  <a:pt x="f3" y="f2"/>
                </a:lnTo>
                <a:lnTo>
                  <a:pt x="f3" y="f4"/>
                </a:lnTo>
                <a:lnTo>
                  <a:pt x="f2" y="f4"/>
                </a:lnTo>
                <a:lnTo>
                  <a:pt x="f2" y="f2"/>
                </a:lnTo>
                <a:close/>
              </a:path>
            </a:pathLst>
          </a:custGeom>
          <a:noFill/>
          <a:ln>
            <a:noFill/>
            <a:prstDash val="solid"/>
          </a:ln>
        </p:spPr>
        <p:txBody>
          <a:bodyPr vert="horz" wrap="none" lIns="90000" tIns="47160" rIns="90000" bIns="47160" anchor="t" anchorCtr="0" compatLnSpc="0">
            <a:noAutofit/>
          </a:bodyPr>
          <a:lstStyle/>
          <a:p>
            <a:pPr marL="0" marR="0" lvl="0" indent="0" algn="l" rtl="0" hangingPunct="1">
              <a:lnSpc>
                <a:spcPct val="100000"/>
              </a:lnSpc>
              <a:spcBef>
                <a:spcPts val="0"/>
              </a:spcBef>
              <a:spcAft>
                <a:spcPts val="0"/>
              </a:spcAft>
              <a:buNone/>
              <a:tabLst/>
            </a:pPr>
            <a:r>
              <a:rPr lang="es-ES" sz="1600" b="0" i="0" u="none" strike="noStrike" kern="1200" cap="none" spc="0" baseline="0">
                <a:ln>
                  <a:noFill/>
                </a:ln>
                <a:solidFill>
                  <a:srgbClr val="000000"/>
                </a:solidFill>
                <a:latin typeface="DejaVu Sans" pitchFamily="18"/>
                <a:ea typeface="DejaVu Sans" pitchFamily="2"/>
                <a:cs typeface="DejaVu Sans" pitchFamily="2"/>
              </a:rPr>
              <a:t>8 imágenes de losetas pulidas (tamaño real de cada imagen: 40 x 50 mm)</a:t>
            </a:r>
          </a:p>
        </p:txBody>
      </p:sp>
      <p:sp>
        <p:nvSpPr>
          <p:cNvPr id="11" name="CustomShape 5"/>
          <p:cNvSpPr/>
          <p:nvPr/>
        </p:nvSpPr>
        <p:spPr>
          <a:xfrm>
            <a:off x="2606760" y="3273480"/>
            <a:ext cx="4010759" cy="452880"/>
          </a:xfrm>
          <a:custGeom>
            <a:avLst/>
            <a:gdLst>
              <a:gd name="f0" fmla="val w"/>
              <a:gd name="f1" fmla="val h"/>
              <a:gd name="f2" fmla="val 0"/>
              <a:gd name="f3" fmla="val 4010660"/>
              <a:gd name="f4" fmla="val 452755"/>
              <a:gd name="f5" fmla="*/ f0 1 4010660"/>
              <a:gd name="f6" fmla="*/ f1 1 452755"/>
              <a:gd name="f7" fmla="val f2"/>
              <a:gd name="f8" fmla="val f3"/>
              <a:gd name="f9" fmla="val f4"/>
              <a:gd name="f10" fmla="+- f9 0 f7"/>
              <a:gd name="f11" fmla="+- f8 0 f7"/>
              <a:gd name="f12" fmla="*/ f11 1 4010660"/>
              <a:gd name="f13" fmla="*/ f10 1 452755"/>
              <a:gd name="f14" fmla="*/ 0 1 f12"/>
              <a:gd name="f15" fmla="*/ 4010660 1 f12"/>
              <a:gd name="f16" fmla="*/ 0 1 f13"/>
              <a:gd name="f17" fmla="*/ 45275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4010660" h="452755">
                <a:moveTo>
                  <a:pt x="f2" y="f2"/>
                </a:moveTo>
                <a:lnTo>
                  <a:pt x="f3" y="f2"/>
                </a:lnTo>
                <a:lnTo>
                  <a:pt x="f3" y="f4"/>
                </a:lnTo>
                <a:lnTo>
                  <a:pt x="f2" y="f4"/>
                </a:lnTo>
                <a:lnTo>
                  <a:pt x="f2" y="f2"/>
                </a:lnTo>
                <a:close/>
              </a:path>
            </a:pathLst>
          </a:custGeom>
          <a:noFill/>
          <a:ln>
            <a:noFill/>
            <a:prstDash val="solid"/>
          </a:ln>
        </p:spPr>
        <p:txBody>
          <a:bodyPr vert="horz" wrap="none" lIns="90000" tIns="45000" rIns="90000" bIns="45000" anchor="t" anchorCtr="0" compatLnSpc="0">
            <a:noAutofit/>
          </a:bodyPr>
          <a:lstStyle/>
          <a:p>
            <a:pPr marL="0" marR="0" lvl="0" indent="0" algn="l" rtl="0" hangingPunct="1">
              <a:lnSpc>
                <a:spcPct val="100000"/>
              </a:lnSpc>
              <a:spcBef>
                <a:spcPts val="0"/>
              </a:spcBef>
              <a:spcAft>
                <a:spcPts val="0"/>
              </a:spcAft>
              <a:buNone/>
              <a:tabLst/>
            </a:pPr>
            <a:endParaRPr lang="es-ES" sz="2400" b="0" i="0" u="none" strike="noStrike" kern="1200" cap="none" spc="0" baseline="0" dirty="0">
              <a:ln>
                <a:noFill/>
              </a:ln>
              <a:solidFill>
                <a:srgbClr val="FFFFFF"/>
              </a:solidFill>
              <a:latin typeface="Times New Roman" pitchFamily="17"/>
              <a:ea typeface="DejaVu Sans" pitchFamily="2"/>
              <a:cs typeface="DejaVu Sans" pitchFamily="2"/>
            </a:endParaRPr>
          </a:p>
        </p:txBody>
      </p:sp>
      <p:sp>
        <p:nvSpPr>
          <p:cNvPr id="12" name="Forma libre 11"/>
          <p:cNvSpPr/>
          <p:nvPr/>
        </p:nvSpPr>
        <p:spPr>
          <a:xfrm>
            <a:off x="8712000" y="72000"/>
            <a:ext cx="360000" cy="28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6E6FF"/>
          </a:solidFill>
          <a:ln w="0">
            <a:solidFill>
              <a:srgbClr val="3465A4"/>
            </a:solidFill>
            <a:prstDash val="solid"/>
          </a:ln>
        </p:spPr>
        <p:txBody>
          <a:bodyPr vert="horz" wrap="square" lIns="90000" tIns="45000" rIns="90000" bIns="45000" anchor="ctr" anchorCtr="0" compatLnSpc="0">
            <a:noAutofit/>
          </a:bodyPr>
          <a:lstStyle/>
          <a:p>
            <a:pPr marL="0" marR="0" lvl="0" indent="0" algn="ctr" rtl="0" hangingPunct="0">
              <a:lnSpc>
                <a:spcPct val="100000"/>
              </a:lnSpc>
              <a:spcBef>
                <a:spcPts val="0"/>
              </a:spcBef>
              <a:spcAft>
                <a:spcPts val="0"/>
              </a:spcAft>
              <a:buNone/>
              <a:tabLst/>
            </a:pPr>
            <a:r>
              <a:rPr lang="es-ES" sz="1800" b="0" i="0" u="none" strike="noStrike" kern="1200" cap="none">
                <a:ln>
                  <a:noFill/>
                </a:ln>
                <a:latin typeface="Liberation Sans" pitchFamily="18"/>
                <a:ea typeface="AR PL SungtiL GB" pitchFamily="2"/>
                <a:cs typeface="Lohit Devanagari" pitchFamily="2"/>
              </a:rPr>
              <a:t>2</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name="Slide3">
    <p:bg>
      <p:bgPr>
        <a:solidFill>
          <a:srgbClr val="FFFFFF"/>
        </a:solidFill>
        <a:effectLst/>
      </p:bgPr>
    </p:bg>
    <p:spTree>
      <p:nvGrpSpPr>
        <p:cNvPr id="1" name=""/>
        <p:cNvGrpSpPr/>
        <p:nvPr/>
      </p:nvGrpSpPr>
      <p:grpSpPr>
        <a:xfrm>
          <a:off x="0" y="0"/>
          <a:ext cx="0" cy="0"/>
          <a:chOff x="0" y="0"/>
          <a:chExt cx="0" cy="0"/>
        </a:xfrm>
      </p:grpSpPr>
      <p:sp>
        <p:nvSpPr>
          <p:cNvPr id="2" name="CustomShape 1"/>
          <p:cNvSpPr/>
          <p:nvPr/>
        </p:nvSpPr>
        <p:spPr>
          <a:xfrm>
            <a:off x="147240" y="2693520"/>
            <a:ext cx="2686680" cy="440640"/>
          </a:xfrm>
          <a:prstGeom prst="rect">
            <a:avLst/>
          </a:prstGeom>
          <a:solidFill>
            <a:srgbClr val="F2F2F2"/>
          </a:solidFill>
          <a:ln>
            <a:noFill/>
            <a:prstDash val="solid"/>
          </a:ln>
        </p:spPr>
        <p:txBody>
          <a:bodyPr vert="horz" wrap="square" lIns="90000" tIns="215280" rIns="90000" bIns="47160" anchor="t" anchorCtr="0" compatLnSpc="0">
            <a:noAutofit/>
          </a:bodyPr>
          <a:lstStyle/>
          <a:p>
            <a:pPr marL="0" marR="0" lvl="0" indent="0" algn="l" rtl="0" hangingPunct="1">
              <a:lnSpc>
                <a:spcPct val="83000"/>
              </a:lnSpc>
              <a:spcBef>
                <a:spcPts val="0"/>
              </a:spcBef>
              <a:spcAft>
                <a:spcPts val="0"/>
              </a:spcAft>
              <a:buNone/>
              <a:tabLst/>
            </a:pPr>
            <a:r>
              <a:rPr lang="es-ES" sz="1600" b="1" i="0" u="none" strike="noStrike" kern="1200" cap="none" spc="0" baseline="0">
                <a:ln>
                  <a:noFill/>
                </a:ln>
                <a:solidFill>
                  <a:srgbClr val="000000"/>
                </a:solidFill>
                <a:latin typeface="DejaVu Sans Mono" pitchFamily="18"/>
                <a:ea typeface="DejaVu Sans Mono" pitchFamily="2"/>
                <a:cs typeface="DejaVu Sans" pitchFamily="2"/>
              </a:rPr>
              <a:t>Roca plutónica</a:t>
            </a:r>
          </a:p>
        </p:txBody>
      </p:sp>
      <p:sp>
        <p:nvSpPr>
          <p:cNvPr id="3" name="CustomShape 2"/>
          <p:cNvSpPr/>
          <p:nvPr/>
        </p:nvSpPr>
        <p:spPr>
          <a:xfrm>
            <a:off x="2865600" y="2693520"/>
            <a:ext cx="1000080" cy="440640"/>
          </a:xfrm>
          <a:prstGeom prst="rect">
            <a:avLst/>
          </a:prstGeom>
          <a:solidFill>
            <a:srgbClr val="F2F2F2"/>
          </a:solidFill>
          <a:ln>
            <a:noFill/>
            <a:prstDash val="solid"/>
          </a:ln>
        </p:spPr>
        <p:txBody>
          <a:bodyPr vert="horz" wrap="square" lIns="90000" tIns="215280" rIns="90000" bIns="47160" anchor="t" anchorCtr="0" compatLnSpc="0">
            <a:noAutofit/>
          </a:bodyPr>
          <a:lstStyle/>
          <a:p>
            <a:pPr marL="0" marR="0" lvl="0" indent="0" algn="l" rtl="0" hangingPunct="1">
              <a:lnSpc>
                <a:spcPct val="83000"/>
              </a:lnSpc>
              <a:spcBef>
                <a:spcPts val="0"/>
              </a:spcBef>
              <a:spcAft>
                <a:spcPts val="0"/>
              </a:spcAft>
              <a:buNone/>
              <a:tabLst/>
            </a:pPr>
            <a:r>
              <a:rPr lang="es-ES" sz="1600" b="1" i="0" u="none" strike="noStrike" kern="1200" cap="none" spc="0" baseline="0">
                <a:ln>
                  <a:noFill/>
                </a:ln>
                <a:solidFill>
                  <a:srgbClr val="000000"/>
                </a:solidFill>
                <a:latin typeface="DejaVu Sans Mono" pitchFamily="18"/>
                <a:ea typeface="DejaVu Sans Mono" pitchFamily="2"/>
                <a:cs typeface="DejaVu Sans" pitchFamily="2"/>
              </a:rPr>
              <a:t>%(vol)</a:t>
            </a:r>
          </a:p>
        </p:txBody>
      </p:sp>
      <p:sp>
        <p:nvSpPr>
          <p:cNvPr id="4" name="CustomShape 3"/>
          <p:cNvSpPr/>
          <p:nvPr/>
        </p:nvSpPr>
        <p:spPr>
          <a:xfrm>
            <a:off x="147240" y="3165479"/>
            <a:ext cx="2686680" cy="439920"/>
          </a:xfrm>
          <a:prstGeom prst="rect">
            <a:avLst/>
          </a:prstGeom>
          <a:solidFill>
            <a:srgbClr val="F2F2F2"/>
          </a:solidFill>
          <a:ln>
            <a:noFill/>
            <a:prstDash val="solid"/>
          </a:ln>
        </p:spPr>
        <p:txBody>
          <a:bodyPr vert="horz" wrap="square" lIns="90000" tIns="215280" rIns="90000" bIns="47160" anchor="t" anchorCtr="0" compatLnSpc="0">
            <a:noAutofit/>
          </a:bodyPr>
          <a:lstStyle/>
          <a:p>
            <a:pPr marL="0" marR="0" lvl="0" indent="0" algn="l" rtl="0" hangingPunct="1">
              <a:lnSpc>
                <a:spcPct val="83000"/>
              </a:lnSpc>
              <a:spcBef>
                <a:spcPts val="0"/>
              </a:spcBef>
              <a:spcAft>
                <a:spcPts val="0"/>
              </a:spcAft>
              <a:buNone/>
              <a:tabLst/>
            </a:pPr>
            <a:r>
              <a:rPr lang="es-ES" sz="1600" b="0" i="0" u="none" strike="noStrike" kern="1200" cap="none" spc="0" baseline="0">
                <a:ln>
                  <a:noFill/>
                </a:ln>
                <a:solidFill>
                  <a:srgbClr val="000000"/>
                </a:solidFill>
                <a:latin typeface="DejaVu Sans Mono" pitchFamily="18"/>
                <a:ea typeface="DejaVu Sans Mono" pitchFamily="2"/>
                <a:cs typeface="DejaVu Sans" pitchFamily="2"/>
              </a:rPr>
              <a:t>Cuarzo</a:t>
            </a:r>
          </a:p>
        </p:txBody>
      </p:sp>
      <p:sp>
        <p:nvSpPr>
          <p:cNvPr id="5" name="CustomShape 4"/>
          <p:cNvSpPr/>
          <p:nvPr/>
        </p:nvSpPr>
        <p:spPr>
          <a:xfrm>
            <a:off x="2865600" y="3165479"/>
            <a:ext cx="897119" cy="439920"/>
          </a:xfrm>
          <a:prstGeom prst="rect">
            <a:avLst/>
          </a:prstGeom>
          <a:solidFill>
            <a:srgbClr val="F2F2F2"/>
          </a:solidFill>
          <a:ln>
            <a:noFill/>
            <a:prstDash val="solid"/>
          </a:ln>
        </p:spPr>
        <p:txBody>
          <a:bodyPr vert="horz" wrap="square" lIns="90000" tIns="215280" rIns="90000" bIns="47160" anchor="t" anchorCtr="0" compatLnSpc="0">
            <a:noAutofit/>
          </a:bodyPr>
          <a:lstStyle/>
          <a:p>
            <a:pPr marL="0" marR="0" lvl="0" indent="0" algn="l" rtl="0" hangingPunct="1">
              <a:lnSpc>
                <a:spcPct val="83000"/>
              </a:lnSpc>
              <a:spcBef>
                <a:spcPts val="0"/>
              </a:spcBef>
              <a:spcAft>
                <a:spcPts val="0"/>
              </a:spcAft>
              <a:buNone/>
              <a:tabLst/>
            </a:pPr>
            <a:r>
              <a:rPr lang="es-ES" sz="1600" b="0" i="0" u="none" strike="noStrike" kern="1200" cap="none" spc="0" baseline="0">
                <a:ln>
                  <a:noFill/>
                </a:ln>
                <a:solidFill>
                  <a:srgbClr val="000000"/>
                </a:solidFill>
                <a:latin typeface="DejaVu Sans Mono" pitchFamily="18"/>
                <a:ea typeface="DejaVu Sans Mono" pitchFamily="2"/>
                <a:cs typeface="DejaVu Sans" pitchFamily="2"/>
              </a:rPr>
              <a:t>19</a:t>
            </a:r>
          </a:p>
        </p:txBody>
      </p:sp>
      <p:sp>
        <p:nvSpPr>
          <p:cNvPr id="6" name="CustomShape 5"/>
          <p:cNvSpPr/>
          <p:nvPr/>
        </p:nvSpPr>
        <p:spPr>
          <a:xfrm>
            <a:off x="147240" y="3637439"/>
            <a:ext cx="2686680" cy="439920"/>
          </a:xfrm>
          <a:prstGeom prst="rect">
            <a:avLst/>
          </a:prstGeom>
          <a:solidFill>
            <a:srgbClr val="F2F2F2"/>
          </a:solidFill>
          <a:ln>
            <a:noFill/>
            <a:prstDash val="solid"/>
          </a:ln>
        </p:spPr>
        <p:txBody>
          <a:bodyPr vert="horz" wrap="square" lIns="90000" tIns="215280" rIns="90000" bIns="47160" anchor="t" anchorCtr="0" compatLnSpc="0">
            <a:noAutofit/>
          </a:bodyPr>
          <a:lstStyle/>
          <a:p>
            <a:pPr marL="0" marR="0" lvl="0" indent="0" algn="l" rtl="0" hangingPunct="1">
              <a:lnSpc>
                <a:spcPct val="83000"/>
              </a:lnSpc>
              <a:spcBef>
                <a:spcPts val="0"/>
              </a:spcBef>
              <a:spcAft>
                <a:spcPts val="0"/>
              </a:spcAft>
              <a:buNone/>
              <a:tabLst/>
            </a:pPr>
            <a:r>
              <a:rPr lang="es-ES" sz="1600" b="0" i="0" u="none" strike="noStrike" kern="1200" cap="none" spc="0" baseline="0">
                <a:ln>
                  <a:noFill/>
                </a:ln>
                <a:solidFill>
                  <a:srgbClr val="000000"/>
                </a:solidFill>
                <a:latin typeface="DejaVu Sans Mono" pitchFamily="18"/>
                <a:ea typeface="DejaVu Sans Mono" pitchFamily="2"/>
                <a:cs typeface="DejaVu Sans" pitchFamily="2"/>
              </a:rPr>
              <a:t>Ortosa</a:t>
            </a:r>
          </a:p>
        </p:txBody>
      </p:sp>
      <p:sp>
        <p:nvSpPr>
          <p:cNvPr id="7" name="CustomShape 6"/>
          <p:cNvSpPr/>
          <p:nvPr/>
        </p:nvSpPr>
        <p:spPr>
          <a:xfrm>
            <a:off x="2865600" y="3637439"/>
            <a:ext cx="897119" cy="439920"/>
          </a:xfrm>
          <a:prstGeom prst="rect">
            <a:avLst/>
          </a:prstGeom>
          <a:solidFill>
            <a:srgbClr val="F2F2F2"/>
          </a:solidFill>
          <a:ln>
            <a:noFill/>
            <a:prstDash val="solid"/>
          </a:ln>
        </p:spPr>
        <p:txBody>
          <a:bodyPr vert="horz" wrap="square" lIns="90000" tIns="215280" rIns="90000" bIns="47160" anchor="t" anchorCtr="0" compatLnSpc="0">
            <a:noAutofit/>
          </a:bodyPr>
          <a:lstStyle/>
          <a:p>
            <a:pPr marL="0" marR="0" lvl="0" indent="0" algn="l" rtl="0" hangingPunct="1">
              <a:lnSpc>
                <a:spcPct val="83000"/>
              </a:lnSpc>
              <a:spcBef>
                <a:spcPts val="0"/>
              </a:spcBef>
              <a:spcAft>
                <a:spcPts val="0"/>
              </a:spcAft>
              <a:buNone/>
              <a:tabLst/>
            </a:pPr>
            <a:r>
              <a:rPr lang="es-ES" sz="1600" b="0" i="0" u="none" strike="noStrike" kern="1200" cap="none" spc="0" baseline="0">
                <a:ln>
                  <a:noFill/>
                </a:ln>
                <a:solidFill>
                  <a:srgbClr val="000000"/>
                </a:solidFill>
                <a:latin typeface="DejaVu Sans Mono" pitchFamily="18"/>
                <a:ea typeface="DejaVu Sans Mono" pitchFamily="2"/>
                <a:cs typeface="DejaVu Sans" pitchFamily="2"/>
              </a:rPr>
              <a:t>15</a:t>
            </a:r>
          </a:p>
        </p:txBody>
      </p:sp>
      <p:sp>
        <p:nvSpPr>
          <p:cNvPr id="8" name="CustomShape 7"/>
          <p:cNvSpPr/>
          <p:nvPr/>
        </p:nvSpPr>
        <p:spPr>
          <a:xfrm>
            <a:off x="147240" y="4108320"/>
            <a:ext cx="2686680" cy="473760"/>
          </a:xfrm>
          <a:prstGeom prst="rect">
            <a:avLst/>
          </a:prstGeom>
          <a:solidFill>
            <a:srgbClr val="F2F2F2"/>
          </a:solidFill>
          <a:ln>
            <a:noFill/>
            <a:prstDash val="solid"/>
          </a:ln>
        </p:spPr>
        <p:txBody>
          <a:bodyPr vert="horz" wrap="square" lIns="90000" tIns="215280" rIns="90000" bIns="47160" anchor="t" anchorCtr="0" compatLnSpc="0">
            <a:noAutofit/>
          </a:bodyPr>
          <a:lstStyle/>
          <a:p>
            <a:pPr marL="0" marR="0" lvl="0" indent="0" algn="l" rtl="0" hangingPunct="1">
              <a:lnSpc>
                <a:spcPct val="83000"/>
              </a:lnSpc>
              <a:spcBef>
                <a:spcPts val="0"/>
              </a:spcBef>
              <a:spcAft>
                <a:spcPts val="0"/>
              </a:spcAft>
              <a:buNone/>
              <a:tabLst/>
            </a:pPr>
            <a:r>
              <a:rPr lang="es-ES" sz="1600" b="0" i="0" u="none" strike="noStrike" kern="1200" cap="none" spc="0" baseline="0">
                <a:ln>
                  <a:noFill/>
                </a:ln>
                <a:solidFill>
                  <a:srgbClr val="000000"/>
                </a:solidFill>
                <a:latin typeface="DejaVu Sans Mono" pitchFamily="18"/>
                <a:ea typeface="DejaVu Sans Mono" pitchFamily="2"/>
                <a:cs typeface="DejaVu Sans" pitchFamily="2"/>
              </a:rPr>
              <a:t>Plagioclasa (An</a:t>
            </a:r>
            <a:r>
              <a:rPr lang="es-ES" sz="1600" b="0" i="0" u="none" strike="noStrike" kern="1200" cap="none" spc="0" baseline="-24000">
                <a:ln>
                  <a:noFill/>
                </a:ln>
                <a:solidFill>
                  <a:srgbClr val="000000"/>
                </a:solidFill>
                <a:latin typeface="DejaVu Sans Mono" pitchFamily="18"/>
                <a:ea typeface="DejaVu Sans Mono" pitchFamily="2"/>
                <a:cs typeface="DejaVu Sans" pitchFamily="2"/>
              </a:rPr>
              <a:t>25</a:t>
            </a:r>
            <a:r>
              <a:rPr lang="es-ES" sz="1600" b="0" i="0" u="none" strike="noStrike" kern="1200" cap="none" spc="0" baseline="0">
                <a:ln>
                  <a:noFill/>
                </a:ln>
                <a:solidFill>
                  <a:srgbClr val="000000"/>
                </a:solidFill>
                <a:latin typeface="DejaVu Sans Mono" pitchFamily="18"/>
                <a:ea typeface="DejaVu Sans Mono" pitchFamily="2"/>
                <a:cs typeface="DejaVu Sans" pitchFamily="2"/>
              </a:rPr>
              <a:t>)</a:t>
            </a:r>
          </a:p>
        </p:txBody>
      </p:sp>
      <p:sp>
        <p:nvSpPr>
          <p:cNvPr id="9" name="CustomShape 8"/>
          <p:cNvSpPr/>
          <p:nvPr/>
        </p:nvSpPr>
        <p:spPr>
          <a:xfrm>
            <a:off x="2865600" y="4108320"/>
            <a:ext cx="897119" cy="473760"/>
          </a:xfrm>
          <a:prstGeom prst="rect">
            <a:avLst/>
          </a:prstGeom>
          <a:solidFill>
            <a:srgbClr val="F2F2F2"/>
          </a:solidFill>
          <a:ln>
            <a:noFill/>
            <a:prstDash val="solid"/>
          </a:ln>
        </p:spPr>
        <p:txBody>
          <a:bodyPr vert="horz" wrap="square" lIns="90000" tIns="215280" rIns="90000" bIns="47160" anchor="t" anchorCtr="0" compatLnSpc="0">
            <a:noAutofit/>
          </a:bodyPr>
          <a:lstStyle/>
          <a:p>
            <a:pPr marL="0" marR="0" lvl="0" indent="0" algn="l" rtl="0" hangingPunct="1">
              <a:lnSpc>
                <a:spcPct val="83000"/>
              </a:lnSpc>
              <a:spcBef>
                <a:spcPts val="0"/>
              </a:spcBef>
              <a:spcAft>
                <a:spcPts val="0"/>
              </a:spcAft>
              <a:buNone/>
              <a:tabLst/>
            </a:pPr>
            <a:r>
              <a:rPr lang="es-ES" sz="1600" b="0" i="0" u="none" strike="noStrike" kern="1200" cap="none" spc="0" baseline="0">
                <a:ln>
                  <a:noFill/>
                </a:ln>
                <a:solidFill>
                  <a:srgbClr val="000000"/>
                </a:solidFill>
                <a:latin typeface="DejaVu Sans Mono" pitchFamily="18"/>
                <a:ea typeface="DejaVu Sans Mono" pitchFamily="2"/>
                <a:cs typeface="DejaVu Sans" pitchFamily="2"/>
              </a:rPr>
              <a:t>55</a:t>
            </a:r>
          </a:p>
        </p:txBody>
      </p:sp>
      <p:sp>
        <p:nvSpPr>
          <p:cNvPr id="10" name="CustomShape 9"/>
          <p:cNvSpPr/>
          <p:nvPr/>
        </p:nvSpPr>
        <p:spPr>
          <a:xfrm>
            <a:off x="147240" y="4614480"/>
            <a:ext cx="2686680" cy="440640"/>
          </a:xfrm>
          <a:prstGeom prst="rect">
            <a:avLst/>
          </a:prstGeom>
          <a:solidFill>
            <a:srgbClr val="F2F2F2"/>
          </a:solidFill>
          <a:ln>
            <a:noFill/>
            <a:prstDash val="solid"/>
          </a:ln>
        </p:spPr>
        <p:txBody>
          <a:bodyPr vert="horz" wrap="square" lIns="90000" tIns="215280" rIns="90000" bIns="47160" anchor="t" anchorCtr="0" compatLnSpc="0">
            <a:noAutofit/>
          </a:bodyPr>
          <a:lstStyle/>
          <a:p>
            <a:pPr marL="0" marR="0" lvl="0" indent="0" algn="l" rtl="0" hangingPunct="1">
              <a:lnSpc>
                <a:spcPct val="83000"/>
              </a:lnSpc>
              <a:spcBef>
                <a:spcPts val="0"/>
              </a:spcBef>
              <a:spcAft>
                <a:spcPts val="0"/>
              </a:spcAft>
              <a:buNone/>
              <a:tabLst/>
            </a:pPr>
            <a:r>
              <a:rPr lang="es-ES" sz="1600" b="0" i="0" u="none" strike="noStrike" kern="1200" cap="none" spc="0" baseline="0">
                <a:ln>
                  <a:noFill/>
                </a:ln>
                <a:solidFill>
                  <a:srgbClr val="000000"/>
                </a:solidFill>
                <a:latin typeface="DejaVu Sans Mono" pitchFamily="18"/>
                <a:ea typeface="DejaVu Sans Mono" pitchFamily="2"/>
                <a:cs typeface="DejaVu Sans" pitchFamily="2"/>
              </a:rPr>
              <a:t>Biotita</a:t>
            </a:r>
          </a:p>
        </p:txBody>
      </p:sp>
      <p:sp>
        <p:nvSpPr>
          <p:cNvPr id="11" name="CustomShape 10"/>
          <p:cNvSpPr/>
          <p:nvPr/>
        </p:nvSpPr>
        <p:spPr>
          <a:xfrm>
            <a:off x="2865600" y="4614480"/>
            <a:ext cx="897119" cy="440640"/>
          </a:xfrm>
          <a:prstGeom prst="rect">
            <a:avLst/>
          </a:prstGeom>
          <a:solidFill>
            <a:srgbClr val="F2F2F2"/>
          </a:solidFill>
          <a:ln>
            <a:noFill/>
            <a:prstDash val="solid"/>
          </a:ln>
        </p:spPr>
        <p:txBody>
          <a:bodyPr vert="horz" wrap="square" lIns="90000" tIns="215280" rIns="90000" bIns="47160" anchor="t" anchorCtr="0" compatLnSpc="0">
            <a:noAutofit/>
          </a:bodyPr>
          <a:lstStyle/>
          <a:p>
            <a:pPr marL="0" marR="0" lvl="0" indent="0" algn="l" rtl="0" hangingPunct="1">
              <a:lnSpc>
                <a:spcPct val="83000"/>
              </a:lnSpc>
              <a:spcBef>
                <a:spcPts val="0"/>
              </a:spcBef>
              <a:spcAft>
                <a:spcPts val="0"/>
              </a:spcAft>
              <a:buNone/>
              <a:tabLst/>
            </a:pPr>
            <a:r>
              <a:rPr lang="es-ES" sz="1600" b="0" i="0" u="none" strike="noStrike" kern="1200" cap="none" spc="0" baseline="0">
                <a:ln>
                  <a:noFill/>
                </a:ln>
                <a:solidFill>
                  <a:srgbClr val="000000"/>
                </a:solidFill>
                <a:latin typeface="DejaVu Sans Mono" pitchFamily="18"/>
                <a:ea typeface="DejaVu Sans Mono" pitchFamily="2"/>
                <a:cs typeface="DejaVu Sans" pitchFamily="2"/>
              </a:rPr>
              <a:t>8</a:t>
            </a:r>
          </a:p>
        </p:txBody>
      </p:sp>
      <p:sp>
        <p:nvSpPr>
          <p:cNvPr id="12" name="CustomShape 11"/>
          <p:cNvSpPr/>
          <p:nvPr/>
        </p:nvSpPr>
        <p:spPr>
          <a:xfrm>
            <a:off x="147240" y="5086440"/>
            <a:ext cx="2686680" cy="439920"/>
          </a:xfrm>
          <a:prstGeom prst="rect">
            <a:avLst/>
          </a:prstGeom>
          <a:solidFill>
            <a:srgbClr val="F2F2F2"/>
          </a:solidFill>
          <a:ln>
            <a:noFill/>
            <a:prstDash val="solid"/>
          </a:ln>
        </p:spPr>
        <p:txBody>
          <a:bodyPr vert="horz" wrap="square" lIns="90000" tIns="215280" rIns="90000" bIns="47160" anchor="t" anchorCtr="0" compatLnSpc="0">
            <a:noAutofit/>
          </a:bodyPr>
          <a:lstStyle/>
          <a:p>
            <a:pPr marL="0" marR="0" lvl="0" indent="0" algn="l" rtl="0" hangingPunct="1">
              <a:lnSpc>
                <a:spcPct val="83000"/>
              </a:lnSpc>
              <a:spcBef>
                <a:spcPts val="0"/>
              </a:spcBef>
              <a:spcAft>
                <a:spcPts val="0"/>
              </a:spcAft>
              <a:buNone/>
              <a:tabLst/>
            </a:pPr>
            <a:r>
              <a:rPr lang="es-ES" sz="1600" b="0" i="0" u="none" strike="noStrike" kern="1200" cap="none" spc="0" baseline="0">
                <a:ln>
                  <a:noFill/>
                </a:ln>
                <a:solidFill>
                  <a:srgbClr val="000000"/>
                </a:solidFill>
                <a:latin typeface="DejaVu Sans Mono" pitchFamily="18"/>
                <a:ea typeface="DejaVu Sans Mono" pitchFamily="2"/>
                <a:cs typeface="DejaVu Sans" pitchFamily="2"/>
              </a:rPr>
              <a:t>Anfíbol</a:t>
            </a:r>
          </a:p>
        </p:txBody>
      </p:sp>
      <p:sp>
        <p:nvSpPr>
          <p:cNvPr id="13" name="CustomShape 12"/>
          <p:cNvSpPr/>
          <p:nvPr/>
        </p:nvSpPr>
        <p:spPr>
          <a:xfrm>
            <a:off x="2865600" y="5086440"/>
            <a:ext cx="897119" cy="439920"/>
          </a:xfrm>
          <a:prstGeom prst="rect">
            <a:avLst/>
          </a:prstGeom>
          <a:solidFill>
            <a:srgbClr val="F2F2F2"/>
          </a:solidFill>
          <a:ln>
            <a:noFill/>
            <a:prstDash val="solid"/>
          </a:ln>
        </p:spPr>
        <p:txBody>
          <a:bodyPr vert="horz" wrap="square" lIns="90000" tIns="215280" rIns="90000" bIns="47160" anchor="t" anchorCtr="0" compatLnSpc="0">
            <a:noAutofit/>
          </a:bodyPr>
          <a:lstStyle/>
          <a:p>
            <a:pPr marL="0" marR="0" lvl="0" indent="0" algn="l" rtl="0" hangingPunct="1">
              <a:lnSpc>
                <a:spcPct val="83000"/>
              </a:lnSpc>
              <a:spcBef>
                <a:spcPts val="0"/>
              </a:spcBef>
              <a:spcAft>
                <a:spcPts val="0"/>
              </a:spcAft>
              <a:buNone/>
              <a:tabLst/>
            </a:pPr>
            <a:r>
              <a:rPr lang="es-ES" sz="1600" b="0" i="0" u="none" strike="noStrike" kern="1200" cap="none" spc="0" baseline="0">
                <a:ln>
                  <a:noFill/>
                </a:ln>
                <a:solidFill>
                  <a:srgbClr val="000000"/>
                </a:solidFill>
                <a:latin typeface="DejaVu Sans Mono" pitchFamily="18"/>
                <a:ea typeface="DejaVu Sans Mono" pitchFamily="2"/>
                <a:cs typeface="DejaVu Sans" pitchFamily="2"/>
              </a:rPr>
              <a:t>2</a:t>
            </a:r>
          </a:p>
        </p:txBody>
      </p:sp>
      <p:sp>
        <p:nvSpPr>
          <p:cNvPr id="14" name="CustomShape 13"/>
          <p:cNvSpPr/>
          <p:nvPr/>
        </p:nvSpPr>
        <p:spPr>
          <a:xfrm>
            <a:off x="147240" y="5557680"/>
            <a:ext cx="2686680" cy="440640"/>
          </a:xfrm>
          <a:prstGeom prst="rect">
            <a:avLst/>
          </a:prstGeom>
          <a:solidFill>
            <a:srgbClr val="F2F2F2"/>
          </a:solidFill>
          <a:ln>
            <a:noFill/>
            <a:prstDash val="solid"/>
          </a:ln>
        </p:spPr>
        <p:txBody>
          <a:bodyPr vert="horz" wrap="square" lIns="90000" tIns="215280" rIns="90000" bIns="47160" anchor="t" anchorCtr="0" compatLnSpc="0">
            <a:noAutofit/>
          </a:bodyPr>
          <a:lstStyle/>
          <a:p>
            <a:pPr marL="0" marR="0" lvl="0" indent="0" algn="l" rtl="0" hangingPunct="1">
              <a:lnSpc>
                <a:spcPct val="83000"/>
              </a:lnSpc>
              <a:spcBef>
                <a:spcPts val="0"/>
              </a:spcBef>
              <a:spcAft>
                <a:spcPts val="0"/>
              </a:spcAft>
              <a:buNone/>
              <a:tabLst/>
            </a:pPr>
            <a:r>
              <a:rPr lang="es-ES" sz="1600" b="0" i="0" u="none" strike="noStrike" kern="1200" cap="none" spc="0" baseline="0">
                <a:ln>
                  <a:noFill/>
                </a:ln>
                <a:solidFill>
                  <a:srgbClr val="000000"/>
                </a:solidFill>
                <a:latin typeface="DejaVu Sans Mono" pitchFamily="18"/>
                <a:ea typeface="DejaVu Sans Mono" pitchFamily="2"/>
                <a:cs typeface="DejaVu Sans" pitchFamily="2"/>
              </a:rPr>
              <a:t>Accesorios</a:t>
            </a:r>
          </a:p>
        </p:txBody>
      </p:sp>
      <p:sp>
        <p:nvSpPr>
          <p:cNvPr id="15" name="CustomShape 14"/>
          <p:cNvSpPr/>
          <p:nvPr/>
        </p:nvSpPr>
        <p:spPr>
          <a:xfrm>
            <a:off x="2865600" y="5557680"/>
            <a:ext cx="897119" cy="440640"/>
          </a:xfrm>
          <a:prstGeom prst="rect">
            <a:avLst/>
          </a:prstGeom>
          <a:solidFill>
            <a:srgbClr val="F2F2F2"/>
          </a:solidFill>
          <a:ln>
            <a:noFill/>
            <a:prstDash val="solid"/>
          </a:ln>
        </p:spPr>
        <p:txBody>
          <a:bodyPr vert="horz" wrap="square" lIns="90000" tIns="215280" rIns="90000" bIns="47160" anchor="t" anchorCtr="0" compatLnSpc="0">
            <a:noAutofit/>
          </a:bodyPr>
          <a:lstStyle/>
          <a:p>
            <a:pPr marL="0" marR="0" lvl="0" indent="0" algn="l" rtl="0" hangingPunct="1">
              <a:lnSpc>
                <a:spcPct val="83000"/>
              </a:lnSpc>
              <a:spcBef>
                <a:spcPts val="0"/>
              </a:spcBef>
              <a:spcAft>
                <a:spcPts val="0"/>
              </a:spcAft>
              <a:buNone/>
              <a:tabLst/>
            </a:pPr>
            <a:r>
              <a:rPr lang="es-ES" sz="1600" b="0" i="0" u="none" strike="noStrike" kern="1200" cap="none" spc="0" baseline="0">
                <a:ln>
                  <a:noFill/>
                </a:ln>
                <a:solidFill>
                  <a:srgbClr val="000000"/>
                </a:solidFill>
                <a:latin typeface="DejaVu Sans Mono" pitchFamily="18"/>
                <a:ea typeface="DejaVu Sans Mono" pitchFamily="2"/>
                <a:cs typeface="DejaVu Sans" pitchFamily="2"/>
              </a:rPr>
              <a:t>1</a:t>
            </a:r>
          </a:p>
        </p:txBody>
      </p:sp>
      <p:sp>
        <p:nvSpPr>
          <p:cNvPr id="16" name="CustomShape 15"/>
          <p:cNvSpPr/>
          <p:nvPr/>
        </p:nvSpPr>
        <p:spPr>
          <a:xfrm>
            <a:off x="147240" y="6029279"/>
            <a:ext cx="2686680" cy="439920"/>
          </a:xfrm>
          <a:prstGeom prst="rect">
            <a:avLst/>
          </a:prstGeom>
          <a:solidFill>
            <a:srgbClr val="F2F2F2"/>
          </a:solidFill>
          <a:ln>
            <a:noFill/>
            <a:prstDash val="solid"/>
          </a:ln>
        </p:spPr>
        <p:txBody>
          <a:bodyPr vert="horz" wrap="square" lIns="90000" tIns="215280" rIns="90000" bIns="47160" anchor="t" anchorCtr="0" compatLnSpc="0">
            <a:noAutofit/>
          </a:bodyPr>
          <a:lstStyle/>
          <a:p>
            <a:pPr marL="0" marR="0" lvl="0" indent="0" algn="l" rtl="0" hangingPunct="1">
              <a:lnSpc>
                <a:spcPct val="83000"/>
              </a:lnSpc>
              <a:spcBef>
                <a:spcPts val="0"/>
              </a:spcBef>
              <a:spcAft>
                <a:spcPts val="0"/>
              </a:spcAft>
              <a:buNone/>
              <a:tabLst/>
            </a:pPr>
            <a:r>
              <a:rPr lang="es-ES" sz="1600" b="0" i="0" u="none" strike="noStrike" kern="1200" cap="none" spc="0" baseline="0">
                <a:ln>
                  <a:noFill/>
                </a:ln>
                <a:solidFill>
                  <a:srgbClr val="000000"/>
                </a:solidFill>
                <a:latin typeface="DejaVu Sans Mono" pitchFamily="18"/>
                <a:ea typeface="DejaVu Sans Mono" pitchFamily="2"/>
                <a:cs typeface="DejaVu Sans" pitchFamily="2"/>
              </a:rPr>
              <a:t>Total</a:t>
            </a:r>
          </a:p>
        </p:txBody>
      </p:sp>
      <p:sp>
        <p:nvSpPr>
          <p:cNvPr id="17" name="CustomShape 16"/>
          <p:cNvSpPr/>
          <p:nvPr/>
        </p:nvSpPr>
        <p:spPr>
          <a:xfrm>
            <a:off x="2865600" y="6029279"/>
            <a:ext cx="897119" cy="439920"/>
          </a:xfrm>
          <a:prstGeom prst="rect">
            <a:avLst/>
          </a:prstGeom>
          <a:solidFill>
            <a:srgbClr val="F2F2F2"/>
          </a:solidFill>
          <a:ln>
            <a:noFill/>
            <a:prstDash val="solid"/>
          </a:ln>
        </p:spPr>
        <p:txBody>
          <a:bodyPr vert="horz" wrap="square" lIns="90000" tIns="215280" rIns="90000" bIns="47160" anchor="t" anchorCtr="0" compatLnSpc="0">
            <a:noAutofit/>
          </a:bodyPr>
          <a:lstStyle/>
          <a:p>
            <a:pPr marL="0" marR="0" lvl="0" indent="0" algn="l" rtl="0" hangingPunct="1">
              <a:lnSpc>
                <a:spcPct val="83000"/>
              </a:lnSpc>
              <a:spcBef>
                <a:spcPts val="0"/>
              </a:spcBef>
              <a:spcAft>
                <a:spcPts val="0"/>
              </a:spcAft>
              <a:buNone/>
              <a:tabLst/>
            </a:pPr>
            <a:r>
              <a:rPr lang="es-ES" sz="1600" b="0" i="0" u="none" strike="noStrike" kern="1200" cap="none" spc="0" baseline="0">
                <a:ln>
                  <a:noFill/>
                </a:ln>
                <a:solidFill>
                  <a:srgbClr val="000000"/>
                </a:solidFill>
                <a:latin typeface="DejaVu Sans Mono" pitchFamily="18"/>
                <a:ea typeface="DejaVu Sans Mono" pitchFamily="2"/>
                <a:cs typeface="DejaVu Sans" pitchFamily="2"/>
              </a:rPr>
              <a:t>100</a:t>
            </a:r>
          </a:p>
        </p:txBody>
      </p:sp>
      <p:sp>
        <p:nvSpPr>
          <p:cNvPr id="18" name="CustomShape 17"/>
          <p:cNvSpPr/>
          <p:nvPr/>
        </p:nvSpPr>
        <p:spPr>
          <a:xfrm>
            <a:off x="6640920" y="5625360"/>
            <a:ext cx="1290240" cy="304920"/>
          </a:xfrm>
          <a:custGeom>
            <a:avLst/>
            <a:gdLst>
              <a:gd name="f0" fmla="val w"/>
              <a:gd name="f1" fmla="val h"/>
              <a:gd name="f2" fmla="val 0"/>
              <a:gd name="f3" fmla="val 1290320"/>
              <a:gd name="f4" fmla="val 304800"/>
              <a:gd name="f5" fmla="*/ f0 1 1290320"/>
              <a:gd name="f6" fmla="*/ f1 1 304800"/>
              <a:gd name="f7" fmla="val f2"/>
              <a:gd name="f8" fmla="val f3"/>
              <a:gd name="f9" fmla="val f4"/>
              <a:gd name="f10" fmla="+- f9 0 f7"/>
              <a:gd name="f11" fmla="+- f8 0 f7"/>
              <a:gd name="f12" fmla="*/ f11 1 1290320"/>
              <a:gd name="f13" fmla="*/ f10 1 304800"/>
              <a:gd name="f14" fmla="*/ 0 1 f12"/>
              <a:gd name="f15" fmla="*/ 1290320 1 f12"/>
              <a:gd name="f16" fmla="*/ 0 1 f13"/>
              <a:gd name="f17" fmla="*/ 30480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1290320" h="304800">
                <a:moveTo>
                  <a:pt x="f2" y="f2"/>
                </a:moveTo>
                <a:lnTo>
                  <a:pt x="f3" y="f2"/>
                </a:lnTo>
                <a:lnTo>
                  <a:pt x="f3" y="f4"/>
                </a:lnTo>
                <a:lnTo>
                  <a:pt x="f2" y="f4"/>
                </a:lnTo>
                <a:lnTo>
                  <a:pt x="f2" y="f2"/>
                </a:lnTo>
                <a:close/>
              </a:path>
            </a:pathLst>
          </a:custGeom>
          <a:noFill/>
          <a:ln>
            <a:noFill/>
            <a:prstDash val="solid"/>
          </a:ln>
        </p:spPr>
        <p:txBody>
          <a:bodyPr vert="horz" wrap="none" lIns="90000" tIns="47160" rIns="90000" bIns="47160" anchor="t" anchorCtr="0" compatLnSpc="0">
            <a:noAutofit/>
          </a:bodyPr>
          <a:lstStyle/>
          <a:p>
            <a:pPr marL="0" marR="0" lvl="0" indent="0" algn="l" rtl="0" hangingPunct="1">
              <a:lnSpc>
                <a:spcPct val="100000"/>
              </a:lnSpc>
              <a:spcBef>
                <a:spcPts val="0"/>
              </a:spcBef>
              <a:spcAft>
                <a:spcPts val="0"/>
              </a:spcAft>
              <a:buNone/>
              <a:tabLst/>
            </a:pPr>
            <a:r>
              <a:rPr lang="es-ES" sz="1400" b="0" i="0" u="none" strike="noStrike" kern="1200" cap="none" spc="0" baseline="0">
                <a:ln>
                  <a:noFill/>
                </a:ln>
                <a:solidFill>
                  <a:srgbClr val="000000"/>
                </a:solidFill>
                <a:latin typeface="Verdana" pitchFamily="18"/>
                <a:ea typeface="AR PL KaitiM GB" pitchFamily="2"/>
                <a:cs typeface="DejaVu Sans" pitchFamily="2"/>
              </a:rPr>
              <a:t>Granodiorita</a:t>
            </a:r>
          </a:p>
        </p:txBody>
      </p:sp>
      <p:sp>
        <p:nvSpPr>
          <p:cNvPr id="19" name="CustomShape 18"/>
          <p:cNvSpPr/>
          <p:nvPr/>
        </p:nvSpPr>
        <p:spPr>
          <a:xfrm>
            <a:off x="281520" y="117360"/>
            <a:ext cx="7062480" cy="674640"/>
          </a:xfrm>
          <a:custGeom>
            <a:avLst/>
            <a:gdLst>
              <a:gd name="f0" fmla="val w"/>
              <a:gd name="f1" fmla="val h"/>
              <a:gd name="f2" fmla="val 0"/>
              <a:gd name="f3" fmla="val 8564880"/>
              <a:gd name="f4" fmla="val 762000"/>
              <a:gd name="f5" fmla="*/ f0 1 8564880"/>
              <a:gd name="f6" fmla="*/ f1 1 762000"/>
              <a:gd name="f7" fmla="val f2"/>
              <a:gd name="f8" fmla="val f3"/>
              <a:gd name="f9" fmla="val f4"/>
              <a:gd name="f10" fmla="+- f9 0 f7"/>
              <a:gd name="f11" fmla="+- f8 0 f7"/>
              <a:gd name="f12" fmla="*/ f11 1 8564880"/>
              <a:gd name="f13" fmla="*/ f10 1 762000"/>
              <a:gd name="f14" fmla="*/ 0 1 f12"/>
              <a:gd name="f15" fmla="*/ 8564880 1 f12"/>
              <a:gd name="f16" fmla="*/ 0 1 f13"/>
              <a:gd name="f17" fmla="*/ 76200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8564880" h="762000">
                <a:moveTo>
                  <a:pt x="f2" y="f2"/>
                </a:moveTo>
                <a:lnTo>
                  <a:pt x="f3" y="f2"/>
                </a:lnTo>
                <a:lnTo>
                  <a:pt x="f3" y="f4"/>
                </a:lnTo>
                <a:lnTo>
                  <a:pt x="f2" y="f4"/>
                </a:lnTo>
                <a:lnTo>
                  <a:pt x="f2" y="f2"/>
                </a:lnTo>
                <a:close/>
              </a:path>
            </a:pathLst>
          </a:custGeom>
          <a:solidFill>
            <a:srgbClr val="729FCF"/>
          </a:solidFill>
          <a:ln>
            <a:noFill/>
            <a:prstDash val="solid"/>
          </a:ln>
        </p:spPr>
        <p:txBody>
          <a:bodyPr vert="horz" wrap="square" lIns="90000" tIns="45000" rIns="90000" bIns="45000" anchor="t" anchorCtr="0" compatLnSpc="0">
            <a:noAutofit/>
          </a:bodyPr>
          <a:lstStyle/>
          <a:p>
            <a:pPr marL="0" marR="0" lvl="0" indent="0" algn="l" rtl="0" hangingPunct="1">
              <a:lnSpc>
                <a:spcPct val="93000"/>
              </a:lnSpc>
              <a:spcBef>
                <a:spcPts val="0"/>
              </a:spcBef>
              <a:spcAft>
                <a:spcPts val="0"/>
              </a:spcAft>
              <a:buNone/>
              <a:tabLst/>
            </a:pPr>
            <a:r>
              <a:rPr lang="es-ES" sz="2000" b="0" i="0" u="none" strike="noStrike" kern="1200" cap="none" spc="0" baseline="0">
                <a:ln>
                  <a:noFill/>
                </a:ln>
                <a:solidFill>
                  <a:srgbClr val="FFFFFF"/>
                </a:solidFill>
                <a:latin typeface="DejaVu Sans" pitchFamily="34"/>
                <a:ea typeface="DejaVu Sans" pitchFamily="2"/>
                <a:cs typeface="DejaVu Sans" pitchFamily="2"/>
              </a:rPr>
              <a:t>¿QUE ES LA </a:t>
            </a:r>
            <a:r>
              <a:rPr lang="es-ES" sz="2000" b="1" i="0" u="none" strike="noStrike" kern="1200" cap="none" spc="0" baseline="0">
                <a:ln>
                  <a:noFill/>
                </a:ln>
                <a:solidFill>
                  <a:srgbClr val="FFFFFF"/>
                </a:solidFill>
                <a:latin typeface="DejaVu Sans" pitchFamily="34"/>
                <a:ea typeface="DejaVu Sans" pitchFamily="2"/>
                <a:cs typeface="DejaVu Sans" pitchFamily="2"/>
              </a:rPr>
              <a:t>COMPOSICIÓN MODAL </a:t>
            </a:r>
            <a:r>
              <a:rPr lang="es-ES" sz="2000" b="0" i="0" u="none" strike="noStrike" kern="1200" cap="none" spc="0" baseline="0">
                <a:ln>
                  <a:noFill/>
                </a:ln>
                <a:solidFill>
                  <a:srgbClr val="FFFFFF"/>
                </a:solidFill>
                <a:latin typeface="DejaVu Sans" pitchFamily="34"/>
                <a:ea typeface="DejaVu Sans" pitchFamily="2"/>
                <a:cs typeface="DejaVu Sans" pitchFamily="2"/>
              </a:rPr>
              <a:t>DE UNA ROCA?</a:t>
            </a:r>
          </a:p>
          <a:p>
            <a:pPr marL="0" marR="0" lvl="0" indent="0" algn="l" rtl="0" hangingPunct="1">
              <a:lnSpc>
                <a:spcPct val="93000"/>
              </a:lnSpc>
              <a:spcBef>
                <a:spcPts val="0"/>
              </a:spcBef>
              <a:spcAft>
                <a:spcPts val="0"/>
              </a:spcAft>
              <a:buNone/>
              <a:tabLst/>
            </a:pPr>
            <a:r>
              <a:rPr lang="es-ES" sz="2000" b="0" i="0" u="none" strike="noStrike" kern="1200" cap="none" spc="0" baseline="0">
                <a:ln>
                  <a:noFill/>
                </a:ln>
                <a:solidFill>
                  <a:srgbClr val="FFFFFF"/>
                </a:solidFill>
                <a:latin typeface="DejaVu Sans" pitchFamily="34"/>
                <a:ea typeface="DejaVu Sans" pitchFamily="2"/>
                <a:cs typeface="DejaVu Sans" pitchFamily="2"/>
              </a:rPr>
              <a:t>¿PARA QUE SIRVE?</a:t>
            </a:r>
          </a:p>
        </p:txBody>
      </p:sp>
      <p:sp>
        <p:nvSpPr>
          <p:cNvPr id="20" name="CustomShape 19"/>
          <p:cNvSpPr/>
          <p:nvPr/>
        </p:nvSpPr>
        <p:spPr>
          <a:xfrm>
            <a:off x="288000" y="1303920"/>
            <a:ext cx="6908040" cy="640080"/>
          </a:xfrm>
          <a:custGeom>
            <a:avLst/>
            <a:gdLst>
              <a:gd name="f0" fmla="val w"/>
              <a:gd name="f1" fmla="val h"/>
              <a:gd name="f2" fmla="val 0"/>
              <a:gd name="f3" fmla="val 6908165"/>
              <a:gd name="f4" fmla="val 640080"/>
              <a:gd name="f5" fmla="*/ f0 1 6908165"/>
              <a:gd name="f6" fmla="*/ f1 1 640080"/>
              <a:gd name="f7" fmla="val f2"/>
              <a:gd name="f8" fmla="val f3"/>
              <a:gd name="f9" fmla="val f4"/>
              <a:gd name="f10" fmla="+- f9 0 f7"/>
              <a:gd name="f11" fmla="+- f8 0 f7"/>
              <a:gd name="f12" fmla="*/ f11 1 6908165"/>
              <a:gd name="f13" fmla="*/ f10 1 640080"/>
              <a:gd name="f14" fmla="*/ 0 1 f12"/>
              <a:gd name="f15" fmla="*/ 6908165 1 f12"/>
              <a:gd name="f16" fmla="*/ 0 1 f13"/>
              <a:gd name="f17" fmla="*/ 64008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6908165" h="640080">
                <a:moveTo>
                  <a:pt x="f2" y="f2"/>
                </a:moveTo>
                <a:lnTo>
                  <a:pt x="f3" y="f2"/>
                </a:lnTo>
                <a:lnTo>
                  <a:pt x="f3" y="f4"/>
                </a:lnTo>
                <a:lnTo>
                  <a:pt x="f2" y="f4"/>
                </a:lnTo>
                <a:lnTo>
                  <a:pt x="f2" y="f2"/>
                </a:lnTo>
                <a:close/>
              </a:path>
            </a:pathLst>
          </a:custGeom>
          <a:noFill/>
          <a:ln>
            <a:noFill/>
            <a:prstDash val="solid"/>
          </a:ln>
        </p:spPr>
        <p:txBody>
          <a:bodyPr vert="horz" wrap="square" lIns="90000" tIns="47160" rIns="90000" bIns="47160" anchor="t" anchorCtr="0" compatLnSpc="0">
            <a:noAutofit/>
          </a:bodyPr>
          <a:lstStyle/>
          <a:p>
            <a:pPr marL="0" marR="0" lvl="0" indent="0" algn="l" rtl="0" hangingPunct="1">
              <a:lnSpc>
                <a:spcPct val="100000"/>
              </a:lnSpc>
              <a:spcBef>
                <a:spcPts val="0"/>
              </a:spcBef>
              <a:spcAft>
                <a:spcPts val="0"/>
              </a:spcAft>
              <a:buNone/>
              <a:tabLst/>
            </a:pPr>
            <a:r>
              <a:rPr lang="es-ES" sz="1800" b="1" i="0" u="none" strike="noStrike" kern="1200" cap="none" spc="0" baseline="0">
                <a:ln>
                  <a:noFill/>
                </a:ln>
                <a:solidFill>
                  <a:srgbClr val="000000"/>
                </a:solidFill>
                <a:latin typeface="DejaVu Sans" pitchFamily="18"/>
                <a:ea typeface="DejaVu Sans" pitchFamily="2"/>
                <a:cs typeface="DejaVu Sans" pitchFamily="2"/>
              </a:rPr>
              <a:t>Composición modal (Moda)</a:t>
            </a:r>
            <a:r>
              <a:rPr lang="es-ES" sz="1800" b="0" i="0" u="none" strike="noStrike" kern="1200" cap="none" spc="0" baseline="0">
                <a:ln>
                  <a:noFill/>
                </a:ln>
                <a:solidFill>
                  <a:srgbClr val="000000"/>
                </a:solidFill>
                <a:latin typeface="DejaVu Sans" pitchFamily="18"/>
                <a:ea typeface="DejaVu Sans" pitchFamily="2"/>
                <a:cs typeface="DejaVu Sans" pitchFamily="2"/>
              </a:rPr>
              <a:t>: composición mineralógica</a:t>
            </a:r>
          </a:p>
          <a:p>
            <a:pPr marL="0" marR="0" lvl="0" indent="0" algn="l" rtl="0" hangingPunct="1">
              <a:lnSpc>
                <a:spcPct val="100000"/>
              </a:lnSpc>
              <a:spcBef>
                <a:spcPts val="0"/>
              </a:spcBef>
              <a:spcAft>
                <a:spcPts val="0"/>
              </a:spcAft>
              <a:buNone/>
              <a:tabLst/>
            </a:pPr>
            <a:r>
              <a:rPr lang="es-ES" sz="1800" b="0" i="0" u="none" strike="noStrike" kern="1200" cap="none" spc="0" baseline="0">
                <a:ln>
                  <a:noFill/>
                </a:ln>
                <a:solidFill>
                  <a:srgbClr val="000000"/>
                </a:solidFill>
                <a:latin typeface="DejaVu Sans" pitchFamily="18"/>
                <a:ea typeface="DejaVu Sans" pitchFamily="2"/>
                <a:cs typeface="DejaVu Sans" pitchFamily="2"/>
              </a:rPr>
              <a:t>expresada en </a:t>
            </a:r>
            <a:r>
              <a:rPr lang="es-ES" sz="1800" b="1" i="0" u="none" strike="noStrike" kern="1200" cap="none" spc="0" baseline="0">
                <a:ln>
                  <a:noFill/>
                </a:ln>
                <a:solidFill>
                  <a:srgbClr val="0070C0"/>
                </a:solidFill>
                <a:latin typeface="DejaVu Sans" pitchFamily="18"/>
                <a:ea typeface="DejaVu Sans" pitchFamily="2"/>
                <a:cs typeface="DejaVu Sans" pitchFamily="2"/>
              </a:rPr>
              <a:t>porcentajes volumétricos</a:t>
            </a:r>
          </a:p>
        </p:txBody>
      </p:sp>
      <p:sp>
        <p:nvSpPr>
          <p:cNvPr id="21" name="CustomShape 20"/>
          <p:cNvSpPr/>
          <p:nvPr/>
        </p:nvSpPr>
        <p:spPr>
          <a:xfrm>
            <a:off x="2439720" y="2572920"/>
            <a:ext cx="1511280" cy="4059892"/>
          </a:xfrm>
          <a:custGeom>
            <a:avLst/>
            <a:gdLst>
              <a:gd name="f0" fmla="val 21600000"/>
              <a:gd name="f1" fmla="val 10800000"/>
              <a:gd name="f2" fmla="val 5400000"/>
              <a:gd name="f3" fmla="val 180"/>
              <a:gd name="f4" fmla="val w"/>
              <a:gd name="f5" fmla="val h"/>
              <a:gd name="f6" fmla="val ss"/>
              <a:gd name="f7" fmla="val 0"/>
              <a:gd name="f8" fmla="*/ 5419351 1 1725033"/>
              <a:gd name="f9" fmla="+- 0 0 0"/>
              <a:gd name="f10" fmla="abs f4"/>
              <a:gd name="f11" fmla="abs f5"/>
              <a:gd name="f12" fmla="abs f6"/>
              <a:gd name="f13" fmla="val f7"/>
              <a:gd name="f14" fmla="+- 2700000 f2 0"/>
              <a:gd name="f15" fmla="*/ f9 f1 1"/>
              <a:gd name="f16" fmla="?: f10 f4 1"/>
              <a:gd name="f17" fmla="?: f11 f5 1"/>
              <a:gd name="f18" fmla="?: f12 f6 1"/>
              <a:gd name="f19" fmla="*/ f14 f8 1"/>
              <a:gd name="f20" fmla="*/ f15 1 f3"/>
              <a:gd name="f21" fmla="*/ f16 1 21600"/>
              <a:gd name="f22" fmla="*/ f17 1 21600"/>
              <a:gd name="f23" fmla="*/ 21600 f16 1"/>
              <a:gd name="f24" fmla="*/ 21600 f17 1"/>
              <a:gd name="f25" fmla="*/ f19 1 f1"/>
              <a:gd name="f26" fmla="+- f20 0 f2"/>
              <a:gd name="f27" fmla="min f22 f21"/>
              <a:gd name="f28" fmla="*/ f23 1 f18"/>
              <a:gd name="f29" fmla="*/ f24 1 f18"/>
              <a:gd name="f30" fmla="+- 0 0 f25"/>
              <a:gd name="f31" fmla="val f28"/>
              <a:gd name="f32" fmla="val f29"/>
              <a:gd name="f33" fmla="+- 0 0 f30"/>
              <a:gd name="f34" fmla="*/ f13 f27 1"/>
              <a:gd name="f35" fmla="+- f32 0 f13"/>
              <a:gd name="f36" fmla="+- f31 0 f13"/>
              <a:gd name="f37" fmla="*/ f33 f1 1"/>
              <a:gd name="f38" fmla="*/ f35 1 2"/>
              <a:gd name="f39" fmla="*/ f36 1 2"/>
              <a:gd name="f40" fmla="*/ f37 1 f8"/>
              <a:gd name="f41" fmla="+- f13 f38 0"/>
              <a:gd name="f42" fmla="+- f13 f39 0"/>
              <a:gd name="f43" fmla="+- f40 0 f2"/>
              <a:gd name="f44" fmla="*/ f39 f27 1"/>
              <a:gd name="f45" fmla="*/ f38 f27 1"/>
              <a:gd name="f46" fmla="cos 1 f43"/>
              <a:gd name="f47" fmla="sin 1 f43"/>
              <a:gd name="f48" fmla="*/ f41 f27 1"/>
              <a:gd name="f49" fmla="+- 0 0 f46"/>
              <a:gd name="f50" fmla="+- 0 0 f47"/>
              <a:gd name="f51" fmla="+- 0 0 f49"/>
              <a:gd name="f52" fmla="+- 0 0 f50"/>
              <a:gd name="f53" fmla="*/ f51 f39 1"/>
              <a:gd name="f54" fmla="*/ f52 f38 1"/>
              <a:gd name="f55" fmla="+- f42 0 f53"/>
              <a:gd name="f56" fmla="+- f42 f53 0"/>
              <a:gd name="f57" fmla="+- f41 0 f54"/>
              <a:gd name="f58" fmla="+- f41 f54 0"/>
              <a:gd name="f59" fmla="*/ f55 f27 1"/>
              <a:gd name="f60" fmla="*/ f57 f27 1"/>
              <a:gd name="f61" fmla="*/ f56 f27 1"/>
              <a:gd name="f62" fmla="*/ f58 f27 1"/>
            </a:gdLst>
            <a:ahLst/>
            <a:cxnLst>
              <a:cxn ang="3cd4">
                <a:pos x="hc" y="t"/>
              </a:cxn>
              <a:cxn ang="0">
                <a:pos x="r" y="vc"/>
              </a:cxn>
              <a:cxn ang="cd4">
                <a:pos x="hc" y="b"/>
              </a:cxn>
              <a:cxn ang="cd2">
                <a:pos x="l" y="vc"/>
              </a:cxn>
              <a:cxn ang="f26">
                <a:pos x="f59" y="f60"/>
              </a:cxn>
              <a:cxn ang="f26">
                <a:pos x="f59" y="f62"/>
              </a:cxn>
              <a:cxn ang="f26">
                <a:pos x="f61" y="f62"/>
              </a:cxn>
              <a:cxn ang="f26">
                <a:pos x="f61" y="f60"/>
              </a:cxn>
            </a:cxnLst>
            <a:rect l="f59" t="f60" r="f61" b="f62"/>
            <a:pathLst>
              <a:path>
                <a:moveTo>
                  <a:pt x="f34" y="f48"/>
                </a:moveTo>
                <a:arcTo wR="f44" hR="f45" stAng="f1" swAng="f0"/>
                <a:close/>
              </a:path>
            </a:pathLst>
          </a:custGeom>
          <a:noFill/>
          <a:ln w="28440" cap="flat">
            <a:solidFill>
              <a:srgbClr val="0070C0"/>
            </a:solidFill>
            <a:prstDash val="solid"/>
          </a:ln>
        </p:spPr>
        <p:txBody>
          <a:bodyPr vert="horz" wrap="square" lIns="104040" tIns="59040" rIns="104040" bIns="5904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22" name="CustomShape 21"/>
          <p:cNvSpPr/>
          <p:nvPr/>
        </p:nvSpPr>
        <p:spPr>
          <a:xfrm flipH="1">
            <a:off x="3157920" y="1985760"/>
            <a:ext cx="320040" cy="504719"/>
          </a:xfrm>
          <a:custGeom>
            <a:avLst/>
            <a:gdLst>
              <a:gd name="f0" fmla="val w"/>
              <a:gd name="f1" fmla="val h"/>
              <a:gd name="f2" fmla="val 0"/>
              <a:gd name="f3" fmla="val 320040"/>
              <a:gd name="f4" fmla="val 504825"/>
              <a:gd name="f5" fmla="*/ f0 1 320040"/>
              <a:gd name="f6" fmla="*/ f1 1 504825"/>
              <a:gd name="f7" fmla="val f2"/>
              <a:gd name="f8" fmla="val f3"/>
              <a:gd name="f9" fmla="val f4"/>
              <a:gd name="f10" fmla="+- f9 0 f7"/>
              <a:gd name="f11" fmla="+- f8 0 f7"/>
              <a:gd name="f12" fmla="*/ f11 1 320040"/>
              <a:gd name="f13" fmla="*/ f10 1 504825"/>
              <a:gd name="f14" fmla="*/ 0 1 f12"/>
              <a:gd name="f15" fmla="*/ 320040 1 f12"/>
              <a:gd name="f16" fmla="*/ 0 1 f13"/>
              <a:gd name="f17" fmla="*/ 50482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320040" h="504825">
                <a:moveTo>
                  <a:pt x="f2" y="f2"/>
                </a:moveTo>
                <a:lnTo>
                  <a:pt x="f3" y="f4"/>
                </a:lnTo>
              </a:path>
            </a:pathLst>
          </a:custGeom>
          <a:noFill/>
          <a:ln w="38160" cap="flat">
            <a:solidFill>
              <a:srgbClr val="0070C0"/>
            </a:solidFill>
            <a:prstDash val="solid"/>
            <a:tailEnd type="arrow"/>
          </a:ln>
        </p:spPr>
        <p:txBody>
          <a:bodyPr vert="horz" wrap="square" lIns="109080" tIns="64080" rIns="109080" bIns="6408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23" name="CustomShape 22"/>
          <p:cNvSpPr/>
          <p:nvPr/>
        </p:nvSpPr>
        <p:spPr>
          <a:xfrm>
            <a:off x="4011120" y="2568600"/>
            <a:ext cx="1753200" cy="334800"/>
          </a:xfrm>
          <a:custGeom>
            <a:avLst/>
            <a:gdLst>
              <a:gd name="f0" fmla="val w"/>
              <a:gd name="f1" fmla="val h"/>
              <a:gd name="f2" fmla="val 0"/>
              <a:gd name="f3" fmla="val 1753235"/>
              <a:gd name="f4" fmla="val 334645"/>
              <a:gd name="f5" fmla="*/ f0 1 1753235"/>
              <a:gd name="f6" fmla="*/ f1 1 334645"/>
              <a:gd name="f7" fmla="val f2"/>
              <a:gd name="f8" fmla="val f3"/>
              <a:gd name="f9" fmla="val f4"/>
              <a:gd name="f10" fmla="+- f9 0 f7"/>
              <a:gd name="f11" fmla="+- f8 0 f7"/>
              <a:gd name="f12" fmla="*/ f11 1 1753235"/>
              <a:gd name="f13" fmla="*/ f10 1 334645"/>
              <a:gd name="f14" fmla="*/ 0 1 f12"/>
              <a:gd name="f15" fmla="*/ 1753235 1 f12"/>
              <a:gd name="f16" fmla="*/ 0 1 f13"/>
              <a:gd name="f17" fmla="*/ 33464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1753235" h="334645">
                <a:moveTo>
                  <a:pt x="f2" y="f2"/>
                </a:moveTo>
                <a:lnTo>
                  <a:pt x="f3" y="f2"/>
                </a:lnTo>
                <a:lnTo>
                  <a:pt x="f3" y="f4"/>
                </a:lnTo>
                <a:lnTo>
                  <a:pt x="f2" y="f4"/>
                </a:lnTo>
                <a:lnTo>
                  <a:pt x="f2" y="f2"/>
                </a:lnTo>
                <a:close/>
              </a:path>
            </a:pathLst>
          </a:custGeom>
          <a:noFill/>
          <a:ln>
            <a:noFill/>
            <a:prstDash val="solid"/>
          </a:ln>
        </p:spPr>
        <p:txBody>
          <a:bodyPr vert="horz" wrap="none" lIns="90000" tIns="47160" rIns="90000" bIns="47160" anchor="t" anchorCtr="0" compatLnSpc="0">
            <a:noAutofit/>
          </a:bodyPr>
          <a:lstStyle/>
          <a:p>
            <a:pPr marL="0" marR="0" lvl="0" indent="0" algn="l" rtl="0" hangingPunct="1">
              <a:lnSpc>
                <a:spcPct val="100000"/>
              </a:lnSpc>
              <a:spcBef>
                <a:spcPts val="0"/>
              </a:spcBef>
              <a:spcAft>
                <a:spcPts val="0"/>
              </a:spcAft>
              <a:buNone/>
              <a:tabLst/>
            </a:pPr>
            <a:r>
              <a:rPr lang="es-ES" sz="1600" b="1" i="0" u="none" strike="noStrike" kern="1200" cap="none" spc="0" baseline="0">
                <a:ln>
                  <a:noFill/>
                </a:ln>
                <a:solidFill>
                  <a:srgbClr val="0070C0"/>
                </a:solidFill>
                <a:latin typeface="DejaVu Sans" pitchFamily="18"/>
                <a:ea typeface="DejaVu Sans" pitchFamily="2"/>
                <a:cs typeface="DejaVu Sans" pitchFamily="2"/>
              </a:rPr>
              <a:t>Calcular Q, A, P</a:t>
            </a:r>
          </a:p>
        </p:txBody>
      </p:sp>
      <p:sp>
        <p:nvSpPr>
          <p:cNvPr id="24" name="CustomShape 23"/>
          <p:cNvSpPr/>
          <p:nvPr/>
        </p:nvSpPr>
        <p:spPr>
          <a:xfrm>
            <a:off x="4484520" y="2968559"/>
            <a:ext cx="788040" cy="911880"/>
          </a:xfrm>
          <a:prstGeom prst="rect">
            <a:avLst/>
          </a:prstGeom>
          <a:noFill/>
          <a:ln w="9360" cap="flat">
            <a:solidFill>
              <a:srgbClr val="000000"/>
            </a:solidFill>
            <a:prstDash val="solid"/>
          </a:ln>
        </p:spPr>
        <p:txBody>
          <a:bodyPr vert="horz" wrap="square" lIns="90000" tIns="45000" rIns="90000" bIns="45000" anchor="t" anchorCtr="0" compatLnSpc="0">
            <a:noAutofit/>
          </a:bodyPr>
          <a:lstStyle/>
          <a:p>
            <a:pPr marL="0" marR="0" lvl="0" indent="0" algn="l" rtl="0" hangingPunct="1">
              <a:lnSpc>
                <a:spcPct val="100000"/>
              </a:lnSpc>
              <a:spcBef>
                <a:spcPts val="0"/>
              </a:spcBef>
              <a:spcAft>
                <a:spcPts val="0"/>
              </a:spcAft>
              <a:buNone/>
              <a:tabLst/>
            </a:pPr>
            <a:r>
              <a:rPr lang="es-ES" sz="1800" b="0" i="0" u="none" strike="noStrike" kern="1200" cap="none" spc="0" baseline="0">
                <a:ln>
                  <a:noFill/>
                </a:ln>
                <a:solidFill>
                  <a:srgbClr val="000000"/>
                </a:solidFill>
                <a:latin typeface="Arial" pitchFamily="18"/>
                <a:ea typeface="DejaVu Sans" pitchFamily="2"/>
                <a:cs typeface="DejaVu Sans" pitchFamily="2"/>
              </a:rPr>
              <a:t>Q: 21</a:t>
            </a:r>
          </a:p>
          <a:p>
            <a:pPr marL="0" marR="0" lvl="0" indent="0" algn="l" rtl="0" hangingPunct="1">
              <a:lnSpc>
                <a:spcPct val="100000"/>
              </a:lnSpc>
              <a:spcBef>
                <a:spcPts val="0"/>
              </a:spcBef>
              <a:spcAft>
                <a:spcPts val="0"/>
              </a:spcAft>
              <a:buNone/>
              <a:tabLst/>
            </a:pPr>
            <a:r>
              <a:rPr lang="es-ES" sz="1800" b="0" i="0" u="none" strike="noStrike" kern="1200" cap="none" spc="0" baseline="0">
                <a:ln>
                  <a:noFill/>
                </a:ln>
                <a:solidFill>
                  <a:srgbClr val="000000"/>
                </a:solidFill>
                <a:latin typeface="Arial" pitchFamily="18"/>
                <a:ea typeface="DejaVu Sans" pitchFamily="2"/>
                <a:cs typeface="DejaVu Sans" pitchFamily="2"/>
              </a:rPr>
              <a:t>A: 17</a:t>
            </a:r>
          </a:p>
          <a:p>
            <a:pPr marL="0" marR="0" lvl="0" indent="0" algn="l" rtl="0" hangingPunct="1">
              <a:lnSpc>
                <a:spcPct val="100000"/>
              </a:lnSpc>
              <a:spcBef>
                <a:spcPts val="0"/>
              </a:spcBef>
              <a:spcAft>
                <a:spcPts val="0"/>
              </a:spcAft>
              <a:buNone/>
              <a:tabLst/>
            </a:pPr>
            <a:r>
              <a:rPr lang="es-ES" sz="1800" b="0" i="0" u="none" strike="noStrike" kern="1200" cap="none" spc="0" baseline="0">
                <a:ln>
                  <a:noFill/>
                </a:ln>
                <a:solidFill>
                  <a:srgbClr val="000000"/>
                </a:solidFill>
                <a:latin typeface="Arial" pitchFamily="18"/>
                <a:ea typeface="DejaVu Sans" pitchFamily="2"/>
                <a:cs typeface="DejaVu Sans" pitchFamily="2"/>
              </a:rPr>
              <a:t>P: 62</a:t>
            </a:r>
          </a:p>
        </p:txBody>
      </p:sp>
      <p:sp>
        <p:nvSpPr>
          <p:cNvPr id="25" name="CustomShape 24"/>
          <p:cNvSpPr/>
          <p:nvPr/>
        </p:nvSpPr>
        <p:spPr>
          <a:xfrm>
            <a:off x="5415120" y="3430440"/>
            <a:ext cx="897119" cy="620280"/>
          </a:xfrm>
          <a:custGeom>
            <a:avLst/>
            <a:gdLst>
              <a:gd name="f0" fmla="val w"/>
              <a:gd name="f1" fmla="val h"/>
              <a:gd name="f2" fmla="val 0"/>
              <a:gd name="f3" fmla="val 897255"/>
              <a:gd name="f4" fmla="val 620395"/>
              <a:gd name="f5" fmla="*/ f0 1 897255"/>
              <a:gd name="f6" fmla="*/ f1 1 620395"/>
              <a:gd name="f7" fmla="val f2"/>
              <a:gd name="f8" fmla="val f3"/>
              <a:gd name="f9" fmla="val f4"/>
              <a:gd name="f10" fmla="+- f9 0 f7"/>
              <a:gd name="f11" fmla="+- f8 0 f7"/>
              <a:gd name="f12" fmla="*/ f11 1 897255"/>
              <a:gd name="f13" fmla="*/ f10 1 620395"/>
              <a:gd name="f14" fmla="*/ 0 1 f12"/>
              <a:gd name="f15" fmla="*/ 897255 1 f12"/>
              <a:gd name="f16" fmla="*/ 0 1 f13"/>
              <a:gd name="f17" fmla="*/ 62039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897255" h="620395">
                <a:moveTo>
                  <a:pt x="f2" y="f2"/>
                </a:moveTo>
                <a:lnTo>
                  <a:pt x="f3" y="f4"/>
                </a:lnTo>
              </a:path>
            </a:pathLst>
          </a:custGeom>
          <a:noFill/>
          <a:ln w="38160" cap="flat">
            <a:solidFill>
              <a:srgbClr val="4A7EBB"/>
            </a:solidFill>
            <a:prstDash val="solid"/>
            <a:tailEnd type="arrow"/>
          </a:ln>
        </p:spPr>
        <p:txBody>
          <a:bodyPr vert="horz" wrap="square" lIns="109080" tIns="64080" rIns="109080" bIns="6408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26" name="Line 25"/>
          <p:cNvSpPr/>
          <p:nvPr/>
        </p:nvSpPr>
        <p:spPr>
          <a:xfrm>
            <a:off x="7034040" y="3420720"/>
            <a:ext cx="271080" cy="72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19080" cap="flat">
            <a:solidFill>
              <a:srgbClr val="000000"/>
            </a:solidFill>
            <a:prstDash val="solid"/>
          </a:ln>
        </p:spPr>
        <p:txBody>
          <a:bodyPr vert="horz" wrap="square" lIns="99360" tIns="54360" rIns="99360" bIns="5436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27" name="Line 26"/>
          <p:cNvSpPr/>
          <p:nvPr/>
        </p:nvSpPr>
        <p:spPr>
          <a:xfrm flipH="1">
            <a:off x="6876360" y="4098240"/>
            <a:ext cx="824760" cy="135000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19080" cap="flat">
            <a:solidFill>
              <a:srgbClr val="000000"/>
            </a:solidFill>
            <a:prstDash val="solid"/>
          </a:ln>
        </p:spPr>
        <p:txBody>
          <a:bodyPr vert="horz" wrap="square" lIns="99360" tIns="54360" rIns="99360" bIns="5436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28" name="Line 27"/>
          <p:cNvSpPr/>
          <p:nvPr/>
        </p:nvSpPr>
        <p:spPr>
          <a:xfrm flipH="1">
            <a:off x="6619320" y="3869639"/>
            <a:ext cx="958320" cy="158004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19080" cap="flat">
            <a:solidFill>
              <a:srgbClr val="000000"/>
            </a:solidFill>
            <a:prstDash val="solid"/>
          </a:ln>
        </p:spPr>
        <p:txBody>
          <a:bodyPr vert="horz" wrap="square" lIns="99360" tIns="54360" rIns="99360" bIns="5436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29" name="Line 28"/>
          <p:cNvSpPr/>
          <p:nvPr/>
        </p:nvSpPr>
        <p:spPr>
          <a:xfrm flipH="1">
            <a:off x="6333120" y="3645000"/>
            <a:ext cx="1095480" cy="180468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19080" cap="flat">
            <a:solidFill>
              <a:srgbClr val="000000"/>
            </a:solidFill>
            <a:prstDash val="solid"/>
          </a:ln>
        </p:spPr>
        <p:txBody>
          <a:bodyPr vert="horz" wrap="square" lIns="99360" tIns="54360" rIns="99360" bIns="5436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30" name="CustomShape 29"/>
          <p:cNvSpPr/>
          <p:nvPr/>
        </p:nvSpPr>
        <p:spPr>
          <a:xfrm>
            <a:off x="5799960" y="3197160"/>
            <a:ext cx="2737439" cy="2249640"/>
          </a:xfrm>
          <a:custGeom>
            <a:avLst/>
            <a:gdLst>
              <a:gd name="f0" fmla="val w"/>
              <a:gd name="f1" fmla="val h"/>
              <a:gd name="f2" fmla="val 0"/>
              <a:gd name="f3" fmla="val 2737485"/>
              <a:gd name="f4" fmla="val 2249805"/>
              <a:gd name="f5" fmla="val 1365520"/>
              <a:gd name="f6" fmla="*/ f0 1 2737485"/>
              <a:gd name="f7" fmla="*/ f1 1 2249805"/>
              <a:gd name="f8" fmla="val f2"/>
              <a:gd name="f9" fmla="val f3"/>
              <a:gd name="f10" fmla="val f4"/>
              <a:gd name="f11" fmla="+- f10 0 f8"/>
              <a:gd name="f12" fmla="+- f9 0 f8"/>
              <a:gd name="f13" fmla="*/ f12 1 2737485"/>
              <a:gd name="f14" fmla="*/ f11 1 2249805"/>
              <a:gd name="f15" fmla="*/ 0 1 f13"/>
              <a:gd name="f16" fmla="*/ 2737485 1 f13"/>
              <a:gd name="f17" fmla="*/ 0 1 f14"/>
              <a:gd name="f18" fmla="*/ 2249805 1 f14"/>
              <a:gd name="f19" fmla="*/ f15 f6 1"/>
              <a:gd name="f20" fmla="*/ f16 f6 1"/>
              <a:gd name="f21" fmla="*/ f18 f7 1"/>
              <a:gd name="f22" fmla="*/ f17 f7 1"/>
            </a:gdLst>
            <a:ahLst/>
            <a:cxnLst>
              <a:cxn ang="3cd4">
                <a:pos x="hc" y="t"/>
              </a:cxn>
              <a:cxn ang="0">
                <a:pos x="r" y="vc"/>
              </a:cxn>
              <a:cxn ang="cd4">
                <a:pos x="hc" y="b"/>
              </a:cxn>
              <a:cxn ang="cd2">
                <a:pos x="l" y="vc"/>
              </a:cxn>
            </a:cxnLst>
            <a:rect l="f19" t="f22" r="f20" b="f21"/>
            <a:pathLst>
              <a:path w="2737485" h="2249805">
                <a:moveTo>
                  <a:pt x="f3" y="f4"/>
                </a:moveTo>
                <a:lnTo>
                  <a:pt x="f5" y="f2"/>
                </a:lnTo>
                <a:lnTo>
                  <a:pt x="f2" y="f4"/>
                </a:lnTo>
                <a:lnTo>
                  <a:pt x="f3" y="f4"/>
                </a:lnTo>
              </a:path>
            </a:pathLst>
          </a:custGeom>
          <a:noFill/>
          <a:ln w="19080" cap="flat">
            <a:solidFill>
              <a:srgbClr val="000000"/>
            </a:solidFill>
            <a:prstDash val="solid"/>
          </a:ln>
        </p:spPr>
        <p:txBody>
          <a:bodyPr vert="horz" wrap="square" lIns="99360" tIns="54360" rIns="99360" bIns="5436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31" name="Line 30"/>
          <p:cNvSpPr/>
          <p:nvPr/>
        </p:nvSpPr>
        <p:spPr>
          <a:xfrm>
            <a:off x="6894720" y="3645000"/>
            <a:ext cx="548640" cy="36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19080" cap="flat">
            <a:solidFill>
              <a:srgbClr val="000000"/>
            </a:solidFill>
            <a:prstDash val="solid"/>
          </a:ln>
        </p:spPr>
        <p:txBody>
          <a:bodyPr vert="horz" wrap="square" lIns="99360" tIns="54360" rIns="99360" bIns="5436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32" name="Line 31"/>
          <p:cNvSpPr/>
          <p:nvPr/>
        </p:nvSpPr>
        <p:spPr>
          <a:xfrm>
            <a:off x="6754319" y="3869639"/>
            <a:ext cx="821520" cy="36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19080" cap="flat">
            <a:solidFill>
              <a:srgbClr val="000000"/>
            </a:solidFill>
            <a:prstDash val="solid"/>
          </a:ln>
        </p:spPr>
        <p:txBody>
          <a:bodyPr vert="horz" wrap="square" lIns="99360" tIns="54360" rIns="99360" bIns="5436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33" name="Line 32"/>
          <p:cNvSpPr/>
          <p:nvPr/>
        </p:nvSpPr>
        <p:spPr>
          <a:xfrm>
            <a:off x="6622560" y="4098240"/>
            <a:ext cx="1094040" cy="72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19080" cap="flat">
            <a:solidFill>
              <a:srgbClr val="000000"/>
            </a:solidFill>
            <a:prstDash val="solid"/>
          </a:ln>
        </p:spPr>
        <p:txBody>
          <a:bodyPr vert="horz" wrap="square" lIns="99360" tIns="54360" rIns="99360" bIns="5436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34" name="Line 33"/>
          <p:cNvSpPr/>
          <p:nvPr/>
        </p:nvSpPr>
        <p:spPr>
          <a:xfrm>
            <a:off x="6483240" y="4323600"/>
            <a:ext cx="1371599" cy="72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19080" cap="flat">
            <a:solidFill>
              <a:srgbClr val="000000"/>
            </a:solidFill>
            <a:prstDash val="solid"/>
          </a:ln>
        </p:spPr>
        <p:txBody>
          <a:bodyPr vert="horz" wrap="square" lIns="99360" tIns="54360" rIns="99360" bIns="5436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35" name="Line 34"/>
          <p:cNvSpPr/>
          <p:nvPr/>
        </p:nvSpPr>
        <p:spPr>
          <a:xfrm>
            <a:off x="6349320" y="4547159"/>
            <a:ext cx="1638360" cy="72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19080" cap="flat">
            <a:solidFill>
              <a:srgbClr val="000000"/>
            </a:solidFill>
            <a:prstDash val="solid"/>
          </a:ln>
        </p:spPr>
        <p:txBody>
          <a:bodyPr vert="horz" wrap="square" lIns="99360" tIns="54360" rIns="99360" bIns="5436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36" name="Line 35"/>
          <p:cNvSpPr/>
          <p:nvPr/>
        </p:nvSpPr>
        <p:spPr>
          <a:xfrm>
            <a:off x="6211080" y="4772520"/>
            <a:ext cx="1916999" cy="72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19080" cap="flat">
            <a:solidFill>
              <a:srgbClr val="000000"/>
            </a:solidFill>
            <a:prstDash val="solid"/>
          </a:ln>
        </p:spPr>
        <p:txBody>
          <a:bodyPr vert="horz" wrap="square" lIns="99360" tIns="54360" rIns="99360" bIns="5436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37" name="Line 36"/>
          <p:cNvSpPr/>
          <p:nvPr/>
        </p:nvSpPr>
        <p:spPr>
          <a:xfrm>
            <a:off x="6071760" y="4996080"/>
            <a:ext cx="2195280" cy="72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19080" cap="flat">
            <a:solidFill>
              <a:srgbClr val="000000"/>
            </a:solidFill>
            <a:prstDash val="solid"/>
          </a:ln>
        </p:spPr>
        <p:txBody>
          <a:bodyPr vert="horz" wrap="square" lIns="99360" tIns="54360" rIns="99360" bIns="5436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38" name="Line 37"/>
          <p:cNvSpPr/>
          <p:nvPr/>
        </p:nvSpPr>
        <p:spPr>
          <a:xfrm>
            <a:off x="5937840" y="5226840"/>
            <a:ext cx="2461320" cy="72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19080" cap="flat">
            <a:solidFill>
              <a:srgbClr val="000000"/>
            </a:solidFill>
            <a:prstDash val="solid"/>
          </a:ln>
        </p:spPr>
        <p:txBody>
          <a:bodyPr vert="horz" wrap="square" lIns="99360" tIns="54360" rIns="99360" bIns="5436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39" name="Line 38"/>
          <p:cNvSpPr/>
          <p:nvPr/>
        </p:nvSpPr>
        <p:spPr>
          <a:xfrm flipH="1">
            <a:off x="8265959" y="5226840"/>
            <a:ext cx="134640" cy="22284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19080" cap="flat">
            <a:solidFill>
              <a:srgbClr val="000000"/>
            </a:solidFill>
            <a:prstDash val="solid"/>
          </a:ln>
        </p:spPr>
        <p:txBody>
          <a:bodyPr vert="horz" wrap="square" lIns="99360" tIns="54360" rIns="99360" bIns="5436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40" name="Line 39"/>
          <p:cNvSpPr/>
          <p:nvPr/>
        </p:nvSpPr>
        <p:spPr>
          <a:xfrm flipH="1">
            <a:off x="7988760" y="4996080"/>
            <a:ext cx="279360" cy="453239"/>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19080" cap="flat">
            <a:solidFill>
              <a:srgbClr val="000000"/>
            </a:solidFill>
            <a:prstDash val="solid"/>
          </a:ln>
        </p:spPr>
        <p:txBody>
          <a:bodyPr vert="horz" wrap="square" lIns="99360" tIns="54360" rIns="99360" bIns="5436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41" name="Line 40"/>
          <p:cNvSpPr/>
          <p:nvPr/>
        </p:nvSpPr>
        <p:spPr>
          <a:xfrm flipH="1">
            <a:off x="7700040" y="4772520"/>
            <a:ext cx="412920" cy="67680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19080" cap="flat">
            <a:solidFill>
              <a:srgbClr val="000000"/>
            </a:solidFill>
            <a:prstDash val="solid"/>
          </a:ln>
        </p:spPr>
        <p:txBody>
          <a:bodyPr vert="horz" wrap="square" lIns="99360" tIns="54360" rIns="99360" bIns="5436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42" name="Line 41"/>
          <p:cNvSpPr/>
          <p:nvPr/>
        </p:nvSpPr>
        <p:spPr>
          <a:xfrm flipH="1">
            <a:off x="7427880" y="4547159"/>
            <a:ext cx="546120" cy="902159"/>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19080" cap="flat">
            <a:solidFill>
              <a:srgbClr val="000000"/>
            </a:solidFill>
            <a:prstDash val="solid"/>
          </a:ln>
        </p:spPr>
        <p:txBody>
          <a:bodyPr vert="horz" wrap="square" lIns="99360" tIns="54360" rIns="99360" bIns="5436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43" name="Line 42"/>
          <p:cNvSpPr/>
          <p:nvPr/>
        </p:nvSpPr>
        <p:spPr>
          <a:xfrm flipH="1">
            <a:off x="7150680" y="4323600"/>
            <a:ext cx="690839" cy="112572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19080" cap="flat">
            <a:solidFill>
              <a:srgbClr val="000000"/>
            </a:solidFill>
            <a:prstDash val="solid"/>
          </a:ln>
        </p:spPr>
        <p:txBody>
          <a:bodyPr vert="horz" wrap="square" lIns="99360" tIns="54360" rIns="99360" bIns="5436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44" name="Line 43"/>
          <p:cNvSpPr/>
          <p:nvPr/>
        </p:nvSpPr>
        <p:spPr>
          <a:xfrm flipH="1">
            <a:off x="6068520" y="3420720"/>
            <a:ext cx="1236240" cy="202896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19080" cap="flat">
            <a:solidFill>
              <a:srgbClr val="000000"/>
            </a:solidFill>
            <a:prstDash val="solid"/>
          </a:ln>
        </p:spPr>
        <p:txBody>
          <a:bodyPr vert="horz" wrap="square" lIns="99360" tIns="54360" rIns="99360" bIns="5436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45" name="Line 44"/>
          <p:cNvSpPr/>
          <p:nvPr/>
        </p:nvSpPr>
        <p:spPr>
          <a:xfrm flipH="1" flipV="1">
            <a:off x="5936760" y="5224320"/>
            <a:ext cx="135360" cy="22536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19080" cap="flat">
            <a:solidFill>
              <a:srgbClr val="000000"/>
            </a:solidFill>
            <a:prstDash val="solid"/>
          </a:ln>
        </p:spPr>
        <p:txBody>
          <a:bodyPr vert="horz" wrap="square" lIns="99360" tIns="54360" rIns="99360" bIns="5436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46" name="Line 45"/>
          <p:cNvSpPr/>
          <p:nvPr/>
        </p:nvSpPr>
        <p:spPr>
          <a:xfrm flipH="1" flipV="1">
            <a:off x="6070680" y="4980600"/>
            <a:ext cx="278640" cy="455399"/>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19080" cap="flat">
            <a:solidFill>
              <a:srgbClr val="000000"/>
            </a:solidFill>
            <a:prstDash val="solid"/>
          </a:ln>
        </p:spPr>
        <p:txBody>
          <a:bodyPr vert="horz" wrap="square" lIns="99360" tIns="54360" rIns="99360" bIns="5436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47" name="Line 46"/>
          <p:cNvSpPr/>
          <p:nvPr/>
        </p:nvSpPr>
        <p:spPr>
          <a:xfrm flipH="1" flipV="1">
            <a:off x="6208920" y="4756320"/>
            <a:ext cx="413280" cy="67932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19080" cap="flat">
            <a:solidFill>
              <a:srgbClr val="000000"/>
            </a:solidFill>
            <a:prstDash val="solid"/>
          </a:ln>
        </p:spPr>
        <p:txBody>
          <a:bodyPr vert="horz" wrap="square" lIns="99360" tIns="54360" rIns="99360" bIns="5436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48" name="Line 47"/>
          <p:cNvSpPr/>
          <p:nvPr/>
        </p:nvSpPr>
        <p:spPr>
          <a:xfrm flipH="1" flipV="1">
            <a:off x="6333120" y="4546440"/>
            <a:ext cx="546840" cy="904319"/>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19080" cap="flat">
            <a:solidFill>
              <a:srgbClr val="000000"/>
            </a:solidFill>
            <a:prstDash val="solid"/>
          </a:ln>
        </p:spPr>
        <p:txBody>
          <a:bodyPr vert="horz" wrap="square" lIns="99360" tIns="54360" rIns="99360" bIns="5436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49" name="Line 48"/>
          <p:cNvSpPr/>
          <p:nvPr/>
        </p:nvSpPr>
        <p:spPr>
          <a:xfrm flipH="1" flipV="1">
            <a:off x="6464879" y="4322520"/>
            <a:ext cx="685799" cy="112824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19080" cap="flat">
            <a:solidFill>
              <a:srgbClr val="000000"/>
            </a:solidFill>
            <a:prstDash val="solid"/>
          </a:ln>
        </p:spPr>
        <p:txBody>
          <a:bodyPr vert="horz" wrap="square" lIns="99360" tIns="54360" rIns="99360" bIns="5436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50" name="Line 49"/>
          <p:cNvSpPr/>
          <p:nvPr/>
        </p:nvSpPr>
        <p:spPr>
          <a:xfrm flipH="1" flipV="1">
            <a:off x="6619320" y="4083120"/>
            <a:ext cx="824400" cy="135252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19080" cap="flat">
            <a:solidFill>
              <a:srgbClr val="000000"/>
            </a:solidFill>
            <a:prstDash val="solid"/>
          </a:ln>
        </p:spPr>
        <p:txBody>
          <a:bodyPr vert="horz" wrap="square" lIns="99360" tIns="54360" rIns="99360" bIns="5436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51" name="Line 50"/>
          <p:cNvSpPr/>
          <p:nvPr/>
        </p:nvSpPr>
        <p:spPr>
          <a:xfrm flipH="1" flipV="1">
            <a:off x="6752520" y="3867119"/>
            <a:ext cx="964080" cy="158256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19080" cap="flat">
            <a:solidFill>
              <a:srgbClr val="000000"/>
            </a:solidFill>
            <a:prstDash val="solid"/>
          </a:ln>
        </p:spPr>
        <p:txBody>
          <a:bodyPr vert="horz" wrap="square" lIns="99360" tIns="54360" rIns="99360" bIns="5436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52" name="Line 51"/>
          <p:cNvSpPr/>
          <p:nvPr/>
        </p:nvSpPr>
        <p:spPr>
          <a:xfrm flipH="1" flipV="1">
            <a:off x="6891480" y="3642479"/>
            <a:ext cx="1097280" cy="1807199"/>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19080" cap="flat">
            <a:solidFill>
              <a:srgbClr val="000000"/>
            </a:solidFill>
            <a:prstDash val="solid"/>
          </a:ln>
        </p:spPr>
        <p:txBody>
          <a:bodyPr vert="horz" wrap="square" lIns="99360" tIns="54360" rIns="99360" bIns="5436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53" name="Line 52"/>
          <p:cNvSpPr/>
          <p:nvPr/>
        </p:nvSpPr>
        <p:spPr>
          <a:xfrm flipH="1" flipV="1">
            <a:off x="7031880" y="3403080"/>
            <a:ext cx="1236240" cy="203148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19080" cap="flat">
            <a:solidFill>
              <a:srgbClr val="000000"/>
            </a:solidFill>
            <a:prstDash val="solid"/>
          </a:ln>
        </p:spPr>
        <p:txBody>
          <a:bodyPr vert="horz" wrap="square" lIns="99360" tIns="54360" rIns="99360" bIns="5436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54" name="CustomShape 53"/>
          <p:cNvSpPr/>
          <p:nvPr/>
        </p:nvSpPr>
        <p:spPr>
          <a:xfrm>
            <a:off x="6988320" y="2816280"/>
            <a:ext cx="379080" cy="397440"/>
          </a:xfrm>
          <a:prstGeom prst="rect">
            <a:avLst/>
          </a:prstGeom>
          <a:noFill/>
          <a:ln>
            <a:noFill/>
            <a:prstDash val="solid"/>
          </a:ln>
        </p:spPr>
        <p:txBody>
          <a:bodyPr vert="horz" wrap="none" lIns="90000" tIns="47160" rIns="90000" bIns="47160" anchor="t" anchorCtr="0" compatLnSpc="0">
            <a:noAutofit/>
          </a:bodyPr>
          <a:lstStyle/>
          <a:p>
            <a:pPr marL="0" marR="0" lvl="0" indent="0" algn="l" rtl="0" hangingPunct="1">
              <a:lnSpc>
                <a:spcPct val="100000"/>
              </a:lnSpc>
              <a:spcBef>
                <a:spcPts val="0"/>
              </a:spcBef>
              <a:spcAft>
                <a:spcPts val="0"/>
              </a:spcAft>
              <a:buNone/>
              <a:tabLst/>
            </a:pPr>
            <a:r>
              <a:rPr lang="es-ES" sz="2000" b="0" i="0" u="none" strike="noStrike" kern="1200" cap="none" spc="0" baseline="0">
                <a:ln>
                  <a:noFill/>
                </a:ln>
                <a:solidFill>
                  <a:srgbClr val="000000"/>
                </a:solidFill>
                <a:latin typeface="Verdana" pitchFamily="18"/>
                <a:ea typeface="DejaVu Sans" pitchFamily="2"/>
                <a:cs typeface="DejaVu Sans" pitchFamily="2"/>
              </a:rPr>
              <a:t>Q</a:t>
            </a:r>
          </a:p>
        </p:txBody>
      </p:sp>
      <p:sp>
        <p:nvSpPr>
          <p:cNvPr id="55" name="CustomShape 54"/>
          <p:cNvSpPr/>
          <p:nvPr/>
        </p:nvSpPr>
        <p:spPr>
          <a:xfrm>
            <a:off x="5386680" y="5294520"/>
            <a:ext cx="353160" cy="397440"/>
          </a:xfrm>
          <a:prstGeom prst="rect">
            <a:avLst/>
          </a:prstGeom>
          <a:noFill/>
          <a:ln>
            <a:noFill/>
            <a:prstDash val="solid"/>
          </a:ln>
        </p:spPr>
        <p:txBody>
          <a:bodyPr vert="horz" wrap="none" lIns="90000" tIns="47160" rIns="90000" bIns="47160" anchor="t" anchorCtr="0" compatLnSpc="0">
            <a:noAutofit/>
          </a:bodyPr>
          <a:lstStyle/>
          <a:p>
            <a:pPr marL="0" marR="0" lvl="0" indent="0" algn="l" rtl="0" hangingPunct="1">
              <a:lnSpc>
                <a:spcPct val="100000"/>
              </a:lnSpc>
              <a:spcBef>
                <a:spcPts val="0"/>
              </a:spcBef>
              <a:spcAft>
                <a:spcPts val="0"/>
              </a:spcAft>
              <a:buNone/>
              <a:tabLst/>
            </a:pPr>
            <a:r>
              <a:rPr lang="es-ES" sz="2000" b="0" i="0" u="none" strike="noStrike" kern="1200" cap="none" spc="0" baseline="0">
                <a:ln>
                  <a:noFill/>
                </a:ln>
                <a:solidFill>
                  <a:srgbClr val="000000"/>
                </a:solidFill>
                <a:latin typeface="Verdana" pitchFamily="18"/>
                <a:ea typeface="DejaVu Sans" pitchFamily="2"/>
                <a:cs typeface="DejaVu Sans" pitchFamily="2"/>
              </a:rPr>
              <a:t>A</a:t>
            </a:r>
          </a:p>
        </p:txBody>
      </p:sp>
      <p:sp>
        <p:nvSpPr>
          <p:cNvPr id="56" name="CustomShape 55"/>
          <p:cNvSpPr/>
          <p:nvPr/>
        </p:nvSpPr>
        <p:spPr>
          <a:xfrm>
            <a:off x="8602920" y="5294520"/>
            <a:ext cx="333360" cy="397440"/>
          </a:xfrm>
          <a:prstGeom prst="rect">
            <a:avLst/>
          </a:prstGeom>
          <a:noFill/>
          <a:ln>
            <a:noFill/>
            <a:prstDash val="solid"/>
          </a:ln>
        </p:spPr>
        <p:txBody>
          <a:bodyPr vert="horz" wrap="none" lIns="90000" tIns="47160" rIns="90000" bIns="47160" anchor="t" anchorCtr="0" compatLnSpc="0">
            <a:noAutofit/>
          </a:bodyPr>
          <a:lstStyle/>
          <a:p>
            <a:pPr marL="0" marR="0" lvl="0" indent="0" algn="l" rtl="0" hangingPunct="1">
              <a:lnSpc>
                <a:spcPct val="100000"/>
              </a:lnSpc>
              <a:spcBef>
                <a:spcPts val="0"/>
              </a:spcBef>
              <a:spcAft>
                <a:spcPts val="0"/>
              </a:spcAft>
              <a:buNone/>
              <a:tabLst/>
            </a:pPr>
            <a:r>
              <a:rPr lang="es-ES" sz="2000" b="0" i="0" u="none" strike="noStrike" kern="1200" cap="none" spc="0" baseline="0">
                <a:ln>
                  <a:noFill/>
                </a:ln>
                <a:solidFill>
                  <a:srgbClr val="000000"/>
                </a:solidFill>
                <a:latin typeface="Verdana" pitchFamily="18"/>
                <a:ea typeface="DejaVu Sans" pitchFamily="2"/>
                <a:cs typeface="DejaVu Sans" pitchFamily="2"/>
              </a:rPr>
              <a:t>P</a:t>
            </a:r>
          </a:p>
        </p:txBody>
      </p:sp>
      <p:sp>
        <p:nvSpPr>
          <p:cNvPr id="57" name="Line 56"/>
          <p:cNvSpPr/>
          <p:nvPr/>
        </p:nvSpPr>
        <p:spPr>
          <a:xfrm>
            <a:off x="6069240" y="4977720"/>
            <a:ext cx="2166480" cy="72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38160" cap="flat">
            <a:solidFill>
              <a:srgbClr val="FF0000"/>
            </a:solidFill>
            <a:prstDash val="solid"/>
          </a:ln>
        </p:spPr>
        <p:txBody>
          <a:bodyPr vert="horz" wrap="square" lIns="109080" tIns="64080" rIns="109080" bIns="6408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58" name="Line 57"/>
          <p:cNvSpPr/>
          <p:nvPr/>
        </p:nvSpPr>
        <p:spPr>
          <a:xfrm>
            <a:off x="6945119" y="3554640"/>
            <a:ext cx="1153080" cy="190548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38160" cap="flat">
            <a:solidFill>
              <a:srgbClr val="FF0000"/>
            </a:solidFill>
            <a:prstDash val="solid"/>
          </a:ln>
        </p:spPr>
        <p:txBody>
          <a:bodyPr vert="horz" wrap="square" lIns="109080" tIns="64080" rIns="109080" bIns="6408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59" name="Line 58"/>
          <p:cNvSpPr/>
          <p:nvPr/>
        </p:nvSpPr>
        <p:spPr>
          <a:xfrm flipV="1">
            <a:off x="7517880" y="4620960"/>
            <a:ext cx="511920" cy="82728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38160" cap="flat">
            <a:solidFill>
              <a:srgbClr val="FF0000"/>
            </a:solidFill>
            <a:prstDash val="solid"/>
          </a:ln>
        </p:spPr>
        <p:txBody>
          <a:bodyPr vert="horz" wrap="square" lIns="109080" tIns="64080" rIns="109080" bIns="6408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60" name="Forma libre 59"/>
          <p:cNvSpPr/>
          <p:nvPr/>
        </p:nvSpPr>
        <p:spPr>
          <a:xfrm>
            <a:off x="8712000" y="72000"/>
            <a:ext cx="360000" cy="28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6E6FF"/>
          </a:solidFill>
          <a:ln w="0">
            <a:solidFill>
              <a:srgbClr val="3465A4"/>
            </a:solidFill>
            <a:prstDash val="solid"/>
          </a:ln>
        </p:spPr>
        <p:txBody>
          <a:bodyPr vert="horz" wrap="square" lIns="90000" tIns="45000" rIns="90000" bIns="45000" anchor="ctr" anchorCtr="0" compatLnSpc="0">
            <a:noAutofit/>
          </a:bodyPr>
          <a:lstStyle/>
          <a:p>
            <a:pPr marL="0" marR="0" lvl="0" indent="0" algn="ctr" rtl="0" hangingPunct="0">
              <a:lnSpc>
                <a:spcPct val="100000"/>
              </a:lnSpc>
              <a:spcBef>
                <a:spcPts val="0"/>
              </a:spcBef>
              <a:spcAft>
                <a:spcPts val="0"/>
              </a:spcAft>
              <a:buNone/>
              <a:tabLst/>
            </a:pPr>
            <a:r>
              <a:rPr lang="es-ES" sz="1800" b="0" i="0" u="none" strike="noStrike" kern="1200" cap="none">
                <a:ln>
                  <a:noFill/>
                </a:ln>
                <a:latin typeface="Liberation Sans" pitchFamily="18"/>
                <a:ea typeface="AR PL SungtiL GB" pitchFamily="2"/>
                <a:cs typeface="Lohit Devanagari" pitchFamily="2"/>
              </a:rPr>
              <a:t>3</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name="Slide4">
    <p:bg>
      <p:bgPr>
        <a:solidFill>
          <a:srgbClr val="FFFFFF"/>
        </a:solidFill>
        <a:effectLst/>
      </p:bgPr>
    </p:bg>
    <p:spTree>
      <p:nvGrpSpPr>
        <p:cNvPr id="1" name=""/>
        <p:cNvGrpSpPr/>
        <p:nvPr/>
      </p:nvGrpSpPr>
      <p:grpSpPr>
        <a:xfrm>
          <a:off x="0" y="0"/>
          <a:ext cx="0" cy="0"/>
          <a:chOff x="0" y="0"/>
          <a:chExt cx="0" cy="0"/>
        </a:xfrm>
      </p:grpSpPr>
      <p:sp>
        <p:nvSpPr>
          <p:cNvPr id="2" name="CustomShape 1"/>
          <p:cNvSpPr/>
          <p:nvPr/>
        </p:nvSpPr>
        <p:spPr>
          <a:xfrm>
            <a:off x="0" y="63000"/>
            <a:ext cx="8496000" cy="368999"/>
          </a:xfrm>
          <a:custGeom>
            <a:avLst/>
            <a:gdLst>
              <a:gd name="f0" fmla="val w"/>
              <a:gd name="f1" fmla="val h"/>
              <a:gd name="f2" fmla="val 0"/>
              <a:gd name="f3" fmla="val 9141460"/>
              <a:gd name="f4" fmla="val 368935"/>
              <a:gd name="f5" fmla="*/ f0 1 9141460"/>
              <a:gd name="f6" fmla="*/ f1 1 368935"/>
              <a:gd name="f7" fmla="val f2"/>
              <a:gd name="f8" fmla="val f3"/>
              <a:gd name="f9" fmla="val f4"/>
              <a:gd name="f10" fmla="+- f9 0 f7"/>
              <a:gd name="f11" fmla="+- f8 0 f7"/>
              <a:gd name="f12" fmla="*/ f11 1 9141460"/>
              <a:gd name="f13" fmla="*/ f10 1 368935"/>
              <a:gd name="f14" fmla="*/ 0 1 f12"/>
              <a:gd name="f15" fmla="*/ 9141460 1 f12"/>
              <a:gd name="f16" fmla="*/ 0 1 f13"/>
              <a:gd name="f17" fmla="*/ 36893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9141460" h="368935">
                <a:moveTo>
                  <a:pt x="f2" y="f2"/>
                </a:moveTo>
                <a:lnTo>
                  <a:pt x="f3" y="f2"/>
                </a:lnTo>
                <a:lnTo>
                  <a:pt x="f3" y="f4"/>
                </a:lnTo>
                <a:lnTo>
                  <a:pt x="f2" y="f4"/>
                </a:lnTo>
                <a:lnTo>
                  <a:pt x="f2" y="f2"/>
                </a:lnTo>
                <a:close/>
              </a:path>
            </a:pathLst>
          </a:custGeom>
          <a:solidFill>
            <a:srgbClr val="729FCF"/>
          </a:solidFill>
          <a:ln>
            <a:noFill/>
            <a:prstDash val="solid"/>
          </a:ln>
        </p:spPr>
        <p:txBody>
          <a:bodyPr vert="horz" wrap="square" lIns="90000" tIns="47160" rIns="90000" bIns="47160" anchor="ctr" anchorCtr="0" compatLnSpc="0">
            <a:noAutofit/>
          </a:bodyPr>
          <a:lstStyle/>
          <a:p>
            <a:pPr marL="0" marR="0" lvl="0" indent="0" algn="l" rtl="0" hangingPunct="1">
              <a:lnSpc>
                <a:spcPct val="102000"/>
              </a:lnSpc>
              <a:spcBef>
                <a:spcPts val="0"/>
              </a:spcBef>
              <a:spcAft>
                <a:spcPts val="0"/>
              </a:spcAft>
              <a:buNone/>
              <a:tabLst/>
            </a:pPr>
            <a:r>
              <a:rPr lang="es-ES" sz="2000" b="1" i="0" u="none" strike="noStrike" kern="1200" cap="none" spc="0" baseline="0">
                <a:ln>
                  <a:noFill/>
                </a:ln>
                <a:solidFill>
                  <a:srgbClr val="FFFFFF"/>
                </a:solidFill>
                <a:latin typeface="DejaVu Sans" pitchFamily="34"/>
                <a:ea typeface="DejaVu Sans" pitchFamily="2"/>
                <a:cs typeface="DejaVu Sans" pitchFamily="2"/>
              </a:rPr>
              <a:t>¿COMO SE DETERMINA LA COMPOSICIÓN VOLUMÉTRICA?</a:t>
            </a:r>
          </a:p>
        </p:txBody>
      </p:sp>
      <p:pic>
        <p:nvPicPr>
          <p:cNvPr id="3" name="Imagen 148">
            <a:extLst>
              <a:ext uri="{FF2B5EF4-FFF2-40B4-BE49-F238E27FC236}">
                <a16:creationId xmlns:a16="http://schemas.microsoft.com/office/drawing/2014/main" id="{00000000-0000-0000-0000-000000000000}"/>
              </a:ext>
            </a:extLst>
          </p:cNvPr>
          <p:cNvPicPr>
            <a:picLocks noChangeAspect="1"/>
          </p:cNvPicPr>
          <p:nvPr/>
        </p:nvPicPr>
        <p:blipFill>
          <a:blip r:embed="rId3"/>
          <a:stretch>
            <a:fillRect/>
          </a:stretch>
        </p:blipFill>
        <p:spPr>
          <a:xfrm>
            <a:off x="592560" y="1666800"/>
            <a:ext cx="3133800" cy="4245480"/>
          </a:xfrm>
          <a:prstGeom prst="rect">
            <a:avLst/>
          </a:prstGeom>
          <a:noFill/>
          <a:ln>
            <a:noFill/>
          </a:ln>
        </p:spPr>
      </p:pic>
      <p:pic>
        <p:nvPicPr>
          <p:cNvPr id="4" name="Imagen 149">
            <a:extLst>
              <a:ext uri="{FF2B5EF4-FFF2-40B4-BE49-F238E27FC236}">
                <a16:creationId xmlns:a16="http://schemas.microsoft.com/office/drawing/2014/main" id="{00000000-0000-0000-0000-000000000000}"/>
              </a:ext>
            </a:extLst>
          </p:cNvPr>
          <p:cNvPicPr>
            <a:picLocks noChangeAspect="1"/>
          </p:cNvPicPr>
          <p:nvPr/>
        </p:nvPicPr>
        <p:blipFill>
          <a:blip r:embed="rId4">
            <a:lum contrast="12000"/>
          </a:blip>
          <a:stretch>
            <a:fillRect/>
          </a:stretch>
        </p:blipFill>
        <p:spPr>
          <a:xfrm>
            <a:off x="4824000" y="1728000"/>
            <a:ext cx="4180680" cy="3309480"/>
          </a:xfrm>
          <a:prstGeom prst="rect">
            <a:avLst/>
          </a:prstGeom>
          <a:noFill/>
          <a:ln>
            <a:noFill/>
          </a:ln>
        </p:spPr>
      </p:pic>
      <p:sp>
        <p:nvSpPr>
          <p:cNvPr id="5" name="CustomShape 2"/>
          <p:cNvSpPr/>
          <p:nvPr/>
        </p:nvSpPr>
        <p:spPr>
          <a:xfrm>
            <a:off x="144000" y="1007999"/>
            <a:ext cx="4063319" cy="361440"/>
          </a:xfrm>
          <a:custGeom>
            <a:avLst/>
            <a:gdLst>
              <a:gd name="f0" fmla="val w"/>
              <a:gd name="f1" fmla="val h"/>
              <a:gd name="f2" fmla="val 0"/>
              <a:gd name="f3" fmla="val 4063365"/>
              <a:gd name="f4" fmla="val 361315"/>
              <a:gd name="f5" fmla="*/ f0 1 4063365"/>
              <a:gd name="f6" fmla="*/ f1 1 361315"/>
              <a:gd name="f7" fmla="val f2"/>
              <a:gd name="f8" fmla="val f3"/>
              <a:gd name="f9" fmla="val f4"/>
              <a:gd name="f10" fmla="+- f9 0 f7"/>
              <a:gd name="f11" fmla="+- f8 0 f7"/>
              <a:gd name="f12" fmla="*/ f11 1 4063365"/>
              <a:gd name="f13" fmla="*/ f10 1 361315"/>
              <a:gd name="f14" fmla="*/ 0 1 f12"/>
              <a:gd name="f15" fmla="*/ 4063365 1 f12"/>
              <a:gd name="f16" fmla="*/ 0 1 f13"/>
              <a:gd name="f17" fmla="*/ 36131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4063365" h="361315">
                <a:moveTo>
                  <a:pt x="f2" y="f2"/>
                </a:moveTo>
                <a:lnTo>
                  <a:pt x="f3" y="f2"/>
                </a:lnTo>
                <a:lnTo>
                  <a:pt x="f3" y="f4"/>
                </a:lnTo>
                <a:lnTo>
                  <a:pt x="f2" y="f4"/>
                </a:lnTo>
                <a:lnTo>
                  <a:pt x="f2" y="f2"/>
                </a:lnTo>
                <a:close/>
              </a:path>
            </a:pathLst>
          </a:custGeom>
          <a:noFill/>
          <a:ln>
            <a:noFill/>
            <a:prstDash val="solid"/>
          </a:ln>
        </p:spPr>
        <p:txBody>
          <a:bodyPr vert="horz" wrap="none" lIns="90000" tIns="45000" rIns="90000" bIns="45000" anchor="t" anchorCtr="0" compatLnSpc="0">
            <a:noAutofit/>
          </a:bodyPr>
          <a:lstStyle/>
          <a:p>
            <a:pPr marL="0" marR="0" lvl="0" indent="0" algn="l" rtl="0" hangingPunct="1">
              <a:lnSpc>
                <a:spcPct val="100000"/>
              </a:lnSpc>
              <a:spcBef>
                <a:spcPts val="0"/>
              </a:spcBef>
              <a:spcAft>
                <a:spcPts val="0"/>
              </a:spcAft>
              <a:buNone/>
              <a:tabLst/>
            </a:pPr>
            <a:r>
              <a:rPr lang="es-ES" sz="1800" b="1" i="0" u="none" strike="noStrike" kern="1200" cap="none" spc="0" baseline="0" dirty="0">
                <a:ln>
                  <a:noFill/>
                </a:ln>
                <a:solidFill>
                  <a:srgbClr val="111111"/>
                </a:solidFill>
                <a:latin typeface="DejaVu Sans" pitchFamily="18"/>
                <a:ea typeface="DejaVu Sans" pitchFamily="2"/>
                <a:cs typeface="DejaVu Sans" pitchFamily="2"/>
              </a:rPr>
              <a:t>Estimación visual de porcentajes</a:t>
            </a:r>
          </a:p>
        </p:txBody>
      </p:sp>
      <p:sp>
        <p:nvSpPr>
          <p:cNvPr id="6" name="CustomShape 3"/>
          <p:cNvSpPr/>
          <p:nvPr/>
        </p:nvSpPr>
        <p:spPr>
          <a:xfrm>
            <a:off x="4824000" y="1007999"/>
            <a:ext cx="4174560" cy="361440"/>
          </a:xfrm>
          <a:custGeom>
            <a:avLst/>
            <a:gdLst>
              <a:gd name="f0" fmla="val w"/>
              <a:gd name="f1" fmla="val h"/>
              <a:gd name="f2" fmla="val 0"/>
              <a:gd name="f3" fmla="val 4174490"/>
              <a:gd name="f4" fmla="val 361315"/>
              <a:gd name="f5" fmla="*/ f0 1 4174490"/>
              <a:gd name="f6" fmla="*/ f1 1 361315"/>
              <a:gd name="f7" fmla="val f2"/>
              <a:gd name="f8" fmla="val f3"/>
              <a:gd name="f9" fmla="val f4"/>
              <a:gd name="f10" fmla="+- f9 0 f7"/>
              <a:gd name="f11" fmla="+- f8 0 f7"/>
              <a:gd name="f12" fmla="*/ f11 1 4174490"/>
              <a:gd name="f13" fmla="*/ f10 1 361315"/>
              <a:gd name="f14" fmla="*/ 0 1 f12"/>
              <a:gd name="f15" fmla="*/ 4174490 1 f12"/>
              <a:gd name="f16" fmla="*/ 0 1 f13"/>
              <a:gd name="f17" fmla="*/ 36131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4174490" h="361315">
                <a:moveTo>
                  <a:pt x="f2" y="f2"/>
                </a:moveTo>
                <a:lnTo>
                  <a:pt x="f3" y="f2"/>
                </a:lnTo>
                <a:lnTo>
                  <a:pt x="f3" y="f4"/>
                </a:lnTo>
                <a:lnTo>
                  <a:pt x="f2" y="f4"/>
                </a:lnTo>
                <a:lnTo>
                  <a:pt x="f2" y="f2"/>
                </a:lnTo>
                <a:close/>
              </a:path>
            </a:pathLst>
          </a:custGeom>
          <a:noFill/>
          <a:ln>
            <a:noFill/>
            <a:prstDash val="solid"/>
          </a:ln>
        </p:spPr>
        <p:txBody>
          <a:bodyPr vert="horz" wrap="none" lIns="90000" tIns="45000" rIns="90000" bIns="45000" anchor="t" anchorCtr="0" compatLnSpc="0">
            <a:noAutofit/>
          </a:bodyPr>
          <a:lstStyle/>
          <a:p>
            <a:pPr marL="0" marR="0" lvl="0" indent="0" algn="l" rtl="0" hangingPunct="1">
              <a:lnSpc>
                <a:spcPct val="100000"/>
              </a:lnSpc>
              <a:spcBef>
                <a:spcPts val="0"/>
              </a:spcBef>
              <a:spcAft>
                <a:spcPts val="0"/>
              </a:spcAft>
              <a:buNone/>
              <a:tabLst/>
            </a:pPr>
            <a:r>
              <a:rPr lang="es-ES" sz="1800" b="1" i="0" u="none" strike="noStrike" kern="1200" cap="none" spc="0" baseline="0" dirty="0">
                <a:ln>
                  <a:noFill/>
                </a:ln>
                <a:solidFill>
                  <a:srgbClr val="3333FF"/>
                </a:solidFill>
                <a:latin typeface="DejaVu Sans" panose="020B0603030804020204" pitchFamily="34" charset="0"/>
                <a:ea typeface="DejaVu Sans" panose="020B0603030804020204" pitchFamily="34" charset="0"/>
                <a:cs typeface="DejaVu Sans" panose="020B0603030804020204" pitchFamily="34" charset="0"/>
              </a:rPr>
              <a:t>Estereología: Contaje de puntos</a:t>
            </a:r>
          </a:p>
        </p:txBody>
      </p:sp>
      <p:sp>
        <p:nvSpPr>
          <p:cNvPr id="7" name="Forma libre 6"/>
          <p:cNvSpPr/>
          <p:nvPr/>
        </p:nvSpPr>
        <p:spPr>
          <a:xfrm>
            <a:off x="8784000" y="0"/>
            <a:ext cx="360000" cy="28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6E6FF"/>
          </a:solidFill>
          <a:ln w="0">
            <a:solidFill>
              <a:srgbClr val="3465A4"/>
            </a:solidFill>
            <a:prstDash val="solid"/>
          </a:ln>
        </p:spPr>
        <p:txBody>
          <a:bodyPr vert="horz" wrap="square" lIns="90000" tIns="45000" rIns="90000" bIns="45000" anchor="ctr" anchorCtr="0" compatLnSpc="0">
            <a:noAutofit/>
          </a:bodyPr>
          <a:lstStyle/>
          <a:p>
            <a:pPr marL="0" marR="0" lvl="0" indent="0" algn="ctr" rtl="0" hangingPunct="0">
              <a:lnSpc>
                <a:spcPct val="100000"/>
              </a:lnSpc>
              <a:spcBef>
                <a:spcPts val="0"/>
              </a:spcBef>
              <a:spcAft>
                <a:spcPts val="0"/>
              </a:spcAft>
              <a:buNone/>
              <a:tabLst/>
            </a:pPr>
            <a:r>
              <a:rPr lang="es-ES" sz="1800" b="0" i="0" u="none" strike="noStrike" kern="1200" cap="none">
                <a:ln>
                  <a:noFill/>
                </a:ln>
                <a:latin typeface="Liberation Sans" pitchFamily="18"/>
                <a:ea typeface="AR PL SungtiL GB" pitchFamily="2"/>
                <a:cs typeface="Lohit Devanagari" pitchFamily="2"/>
              </a:rPr>
              <a:t>4</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name="Slide5">
    <p:bg>
      <p:bgPr>
        <a:solidFill>
          <a:srgbClr val="FFFFFF"/>
        </a:solidFill>
        <a:effectLst/>
      </p:bgPr>
    </p:bg>
    <p:spTree>
      <p:nvGrpSpPr>
        <p:cNvPr id="1" name=""/>
        <p:cNvGrpSpPr/>
        <p:nvPr/>
      </p:nvGrpSpPr>
      <p:grpSpPr>
        <a:xfrm>
          <a:off x="0" y="0"/>
          <a:ext cx="0" cy="0"/>
          <a:chOff x="0" y="0"/>
          <a:chExt cx="0" cy="0"/>
        </a:xfrm>
      </p:grpSpPr>
      <p:sp>
        <p:nvSpPr>
          <p:cNvPr id="2" name="CustomShape 1"/>
          <p:cNvSpPr/>
          <p:nvPr/>
        </p:nvSpPr>
        <p:spPr>
          <a:xfrm>
            <a:off x="173520" y="116280"/>
            <a:ext cx="5442479" cy="387720"/>
          </a:xfrm>
          <a:custGeom>
            <a:avLst/>
            <a:gdLst>
              <a:gd name="f0" fmla="val w"/>
              <a:gd name="f1" fmla="val h"/>
              <a:gd name="f2" fmla="val 0"/>
              <a:gd name="f3" fmla="val 6403340"/>
              <a:gd name="f4" fmla="val 457200"/>
              <a:gd name="f5" fmla="*/ f0 1 6403340"/>
              <a:gd name="f6" fmla="*/ f1 1 457200"/>
              <a:gd name="f7" fmla="val f2"/>
              <a:gd name="f8" fmla="val f3"/>
              <a:gd name="f9" fmla="val f4"/>
              <a:gd name="f10" fmla="+- f9 0 f7"/>
              <a:gd name="f11" fmla="+- f8 0 f7"/>
              <a:gd name="f12" fmla="*/ f11 1 6403340"/>
              <a:gd name="f13" fmla="*/ f10 1 457200"/>
              <a:gd name="f14" fmla="*/ 0 1 f12"/>
              <a:gd name="f15" fmla="*/ 6403340 1 f12"/>
              <a:gd name="f16" fmla="*/ 0 1 f13"/>
              <a:gd name="f17" fmla="*/ 45720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6403340" h="457200">
                <a:moveTo>
                  <a:pt x="f2" y="f2"/>
                </a:moveTo>
                <a:lnTo>
                  <a:pt x="f3" y="f2"/>
                </a:lnTo>
                <a:lnTo>
                  <a:pt x="f3" y="f4"/>
                </a:lnTo>
                <a:lnTo>
                  <a:pt x="f2" y="f4"/>
                </a:lnTo>
                <a:lnTo>
                  <a:pt x="f2" y="f2"/>
                </a:lnTo>
                <a:close/>
              </a:path>
            </a:pathLst>
          </a:custGeom>
          <a:solidFill>
            <a:srgbClr val="729FCF"/>
          </a:solidFill>
          <a:ln>
            <a:noFill/>
            <a:prstDash val="solid"/>
          </a:ln>
        </p:spPr>
        <p:txBody>
          <a:bodyPr vert="horz" wrap="none" lIns="90000" tIns="47160" rIns="90000" bIns="47160" anchor="t" anchorCtr="0" compatLnSpc="0">
            <a:noAutofit/>
          </a:bodyPr>
          <a:lstStyle/>
          <a:p>
            <a:pPr marL="0" marR="0" lvl="0" indent="0" algn="l" rtl="0" hangingPunct="1">
              <a:lnSpc>
                <a:spcPct val="102000"/>
              </a:lnSpc>
              <a:spcBef>
                <a:spcPts val="0"/>
              </a:spcBef>
              <a:spcAft>
                <a:spcPts val="0"/>
              </a:spcAft>
              <a:buNone/>
              <a:tabLst/>
            </a:pPr>
            <a:r>
              <a:rPr lang="es-ES" sz="2000" b="1" i="0" u="none" strike="noStrike" kern="1200" cap="none" spc="0" baseline="0">
                <a:ln>
                  <a:noFill/>
                </a:ln>
                <a:solidFill>
                  <a:srgbClr val="FFFFFF"/>
                </a:solidFill>
                <a:latin typeface="DejaVu Sans" pitchFamily="18"/>
                <a:ea typeface="DejaVu Sans" pitchFamily="2"/>
                <a:cs typeface="DejaVu Sans" pitchFamily="2"/>
              </a:rPr>
              <a:t>CONTAJE DE PUNTOS: FUNDAMENTO</a:t>
            </a:r>
          </a:p>
        </p:txBody>
      </p:sp>
      <p:sp>
        <p:nvSpPr>
          <p:cNvPr id="3" name="CustomShape 2"/>
          <p:cNvSpPr/>
          <p:nvPr/>
        </p:nvSpPr>
        <p:spPr>
          <a:xfrm>
            <a:off x="360000" y="5406480"/>
            <a:ext cx="2517840" cy="1188719"/>
          </a:xfrm>
          <a:custGeom>
            <a:avLst/>
            <a:gdLst>
              <a:gd name="f0" fmla="val w"/>
              <a:gd name="f1" fmla="val h"/>
              <a:gd name="f2" fmla="val 0"/>
              <a:gd name="f3" fmla="val 2517775"/>
              <a:gd name="f4" fmla="val 1188720"/>
              <a:gd name="f5" fmla="*/ f0 1 2517775"/>
              <a:gd name="f6" fmla="*/ f1 1 1188720"/>
              <a:gd name="f7" fmla="val f2"/>
              <a:gd name="f8" fmla="val f3"/>
              <a:gd name="f9" fmla="val f4"/>
              <a:gd name="f10" fmla="+- f9 0 f7"/>
              <a:gd name="f11" fmla="+- f8 0 f7"/>
              <a:gd name="f12" fmla="*/ f11 1 2517775"/>
              <a:gd name="f13" fmla="*/ f10 1 1188720"/>
              <a:gd name="f14" fmla="*/ 0 1 f12"/>
              <a:gd name="f15" fmla="*/ 2517775 1 f12"/>
              <a:gd name="f16" fmla="*/ 0 1 f13"/>
              <a:gd name="f17" fmla="*/ 118872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2517775" h="1188720">
                <a:moveTo>
                  <a:pt x="f2" y="f2"/>
                </a:moveTo>
                <a:lnTo>
                  <a:pt x="f3" y="f2"/>
                </a:lnTo>
                <a:lnTo>
                  <a:pt x="f3" y="f4"/>
                </a:lnTo>
                <a:lnTo>
                  <a:pt x="f2" y="f4"/>
                </a:lnTo>
                <a:lnTo>
                  <a:pt x="f2" y="f2"/>
                </a:lnTo>
                <a:close/>
              </a:path>
            </a:pathLst>
          </a:custGeom>
          <a:noFill/>
          <a:ln>
            <a:noFill/>
            <a:prstDash val="solid"/>
          </a:ln>
        </p:spPr>
        <p:txBody>
          <a:bodyPr vert="horz" wrap="square" lIns="90000" tIns="47160" rIns="90000" bIns="47160" anchor="t" anchorCtr="0" compatLnSpc="0">
            <a:noAutofit/>
          </a:bodyPr>
          <a:lstStyle/>
          <a:p>
            <a:pPr marL="0" marR="0" lvl="0" indent="0" algn="l" rtl="0" hangingPunct="1">
              <a:lnSpc>
                <a:spcPct val="100000"/>
              </a:lnSpc>
              <a:spcBef>
                <a:spcPts val="0"/>
              </a:spcBef>
              <a:spcAft>
                <a:spcPts val="0"/>
              </a:spcAft>
              <a:buNone/>
              <a:tabLst/>
            </a:pPr>
            <a:r>
              <a:rPr lang="es-ES" sz="1600" b="1" i="0" u="sng" strike="noStrike" kern="1200" cap="none" spc="0" baseline="0">
                <a:ln>
                  <a:noFill/>
                </a:ln>
                <a:solidFill>
                  <a:srgbClr val="000000"/>
                </a:solidFill>
                <a:uFill>
                  <a:solidFill>
                    <a:srgbClr val="FFFFFF"/>
                  </a:solidFill>
                </a:uFill>
                <a:latin typeface="DejaVu Sans" pitchFamily="18"/>
                <a:ea typeface="DejaVu Sans" pitchFamily="2"/>
                <a:cs typeface="DejaVu Sans" pitchFamily="2"/>
              </a:rPr>
              <a:t>Nº Puntos (P)       </a:t>
            </a:r>
          </a:p>
          <a:p>
            <a:pPr marL="0" marR="0" lvl="0" indent="0" algn="l" rtl="0" hangingPunct="1">
              <a:lnSpc>
                <a:spcPct val="100000"/>
              </a:lnSpc>
              <a:spcBef>
                <a:spcPts val="0"/>
              </a:spcBef>
              <a:spcAft>
                <a:spcPts val="0"/>
              </a:spcAft>
              <a:buNone/>
              <a:tabLst/>
            </a:pPr>
            <a:r>
              <a:rPr lang="es-ES" sz="1600" b="0" i="0" u="none" strike="noStrike" kern="1200" cap="none" spc="0" baseline="0">
                <a:ln>
                  <a:noFill/>
                </a:ln>
                <a:solidFill>
                  <a:srgbClr val="000000"/>
                </a:solidFill>
                <a:latin typeface="DejaVu Sans" pitchFamily="18"/>
                <a:ea typeface="DejaVu Sans" pitchFamily="2"/>
                <a:cs typeface="DejaVu Sans" pitchFamily="2"/>
              </a:rPr>
              <a:t>P (granos) = 29</a:t>
            </a:r>
          </a:p>
          <a:p>
            <a:pPr marL="0" marR="0" lvl="0" indent="0" algn="l" rtl="0" hangingPunct="1">
              <a:lnSpc>
                <a:spcPct val="100000"/>
              </a:lnSpc>
              <a:spcBef>
                <a:spcPts val="0"/>
              </a:spcBef>
              <a:spcAft>
                <a:spcPts val="0"/>
              </a:spcAft>
              <a:buNone/>
              <a:tabLst/>
            </a:pPr>
            <a:r>
              <a:rPr lang="es-ES" sz="1600" b="0" i="0" u="none" strike="noStrike" kern="1200" cap="none" spc="0" baseline="0">
                <a:ln>
                  <a:noFill/>
                </a:ln>
                <a:solidFill>
                  <a:srgbClr val="000000"/>
                </a:solidFill>
                <a:latin typeface="DejaVu Sans" pitchFamily="18"/>
                <a:ea typeface="DejaVu Sans" pitchFamily="2"/>
                <a:cs typeface="DejaVu Sans" pitchFamily="2"/>
              </a:rPr>
              <a:t>P (matriz)  = 41</a:t>
            </a:r>
          </a:p>
          <a:p>
            <a:pPr marL="0" marR="0" lvl="0" indent="0" algn="l" rtl="0" hangingPunct="1">
              <a:lnSpc>
                <a:spcPct val="100000"/>
              </a:lnSpc>
              <a:spcBef>
                <a:spcPts val="0"/>
              </a:spcBef>
              <a:spcAft>
                <a:spcPts val="0"/>
              </a:spcAft>
              <a:buNone/>
              <a:tabLst/>
            </a:pPr>
            <a:r>
              <a:rPr lang="es-ES" sz="1600" b="0" i="0" u="none" strike="noStrike" kern="1200" cap="none" spc="0" baseline="0">
                <a:ln>
                  <a:noFill/>
                </a:ln>
                <a:solidFill>
                  <a:srgbClr val="000000"/>
                </a:solidFill>
                <a:latin typeface="DejaVu Sans" pitchFamily="18"/>
                <a:ea typeface="DejaVu Sans" pitchFamily="2"/>
                <a:cs typeface="DejaVu Sans" pitchFamily="2"/>
              </a:rPr>
              <a:t>P (total)     = 70</a:t>
            </a:r>
          </a:p>
        </p:txBody>
      </p:sp>
      <p:sp>
        <p:nvSpPr>
          <p:cNvPr id="4" name="CustomShape 3"/>
          <p:cNvSpPr/>
          <p:nvPr/>
        </p:nvSpPr>
        <p:spPr>
          <a:xfrm>
            <a:off x="144000" y="1024920"/>
            <a:ext cx="4815360" cy="3295080"/>
          </a:xfrm>
          <a:prstGeom prst="rect">
            <a:avLst/>
          </a:prstGeom>
          <a:solidFill>
            <a:srgbClr val="FFFFFF"/>
          </a:solidFill>
          <a:ln>
            <a:noFill/>
            <a:prstDash val="solid"/>
          </a:ln>
        </p:spPr>
        <p:txBody>
          <a:bodyPr vert="horz" wrap="square" lIns="90000" tIns="45000" rIns="90000" bIns="4500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grpSp>
        <p:nvGrpSpPr>
          <p:cNvPr id="5" name="Grupo 4"/>
          <p:cNvGrpSpPr/>
          <p:nvPr/>
        </p:nvGrpSpPr>
        <p:grpSpPr>
          <a:xfrm>
            <a:off x="2376000" y="936000"/>
            <a:ext cx="5472000" cy="2592000"/>
            <a:chOff x="2376000" y="936000"/>
            <a:chExt cx="5472000" cy="2592000"/>
          </a:xfrm>
        </p:grpSpPr>
        <p:pic>
          <p:nvPicPr>
            <p:cNvPr id="6" name="Imagen 155">
              <a:extLst>
                <a:ext uri="{FF2B5EF4-FFF2-40B4-BE49-F238E27FC236}">
                  <a16:creationId xmlns:a16="http://schemas.microsoft.com/office/drawing/2014/main" id="{00000000-0000-0000-0000-000000000000}"/>
                </a:ext>
              </a:extLst>
            </p:cNvPr>
            <p:cNvPicPr>
              <a:picLocks noChangeAspect="1"/>
            </p:cNvPicPr>
            <p:nvPr/>
          </p:nvPicPr>
          <p:blipFill>
            <a:blip r:embed="rId3"/>
            <a:stretch>
              <a:fillRect/>
            </a:stretch>
          </p:blipFill>
          <p:spPr>
            <a:xfrm>
              <a:off x="2376000" y="936000"/>
              <a:ext cx="4338000" cy="2592000"/>
            </a:xfrm>
            <a:prstGeom prst="rect">
              <a:avLst/>
            </a:prstGeom>
            <a:noFill/>
            <a:ln w="18000">
              <a:solidFill>
                <a:srgbClr val="3465A4"/>
              </a:solidFill>
              <a:prstDash val="solid"/>
            </a:ln>
          </p:spPr>
        </p:pic>
        <p:sp>
          <p:nvSpPr>
            <p:cNvPr id="7" name="CustomShape 4"/>
            <p:cNvSpPr/>
            <p:nvPr/>
          </p:nvSpPr>
          <p:spPr>
            <a:xfrm>
              <a:off x="7030440" y="1246680"/>
              <a:ext cx="817560" cy="288000"/>
            </a:xfrm>
            <a:custGeom>
              <a:avLst/>
              <a:gdLst>
                <a:gd name="f0" fmla="val w"/>
                <a:gd name="f1" fmla="val h"/>
                <a:gd name="f2" fmla="val 0"/>
                <a:gd name="f3" fmla="val 901065"/>
                <a:gd name="f4" fmla="val 334645"/>
                <a:gd name="f5" fmla="*/ f0 1 901065"/>
                <a:gd name="f6" fmla="*/ f1 1 334645"/>
                <a:gd name="f7" fmla="val f2"/>
                <a:gd name="f8" fmla="val f3"/>
                <a:gd name="f9" fmla="val f4"/>
                <a:gd name="f10" fmla="+- f9 0 f7"/>
                <a:gd name="f11" fmla="+- f8 0 f7"/>
                <a:gd name="f12" fmla="*/ f11 1 901065"/>
                <a:gd name="f13" fmla="*/ f10 1 334645"/>
                <a:gd name="f14" fmla="*/ 0 1 f12"/>
                <a:gd name="f15" fmla="*/ 901065 1 f12"/>
                <a:gd name="f16" fmla="*/ 0 1 f13"/>
                <a:gd name="f17" fmla="*/ 33464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901065" h="334645">
                  <a:moveTo>
                    <a:pt x="f2" y="f2"/>
                  </a:moveTo>
                  <a:lnTo>
                    <a:pt x="f3" y="f2"/>
                  </a:lnTo>
                  <a:lnTo>
                    <a:pt x="f3" y="f4"/>
                  </a:lnTo>
                  <a:lnTo>
                    <a:pt x="f2" y="f4"/>
                  </a:lnTo>
                  <a:lnTo>
                    <a:pt x="f2" y="f2"/>
                  </a:lnTo>
                  <a:close/>
                </a:path>
              </a:pathLst>
            </a:custGeom>
            <a:noFill/>
            <a:ln>
              <a:noFill/>
              <a:prstDash val="solid"/>
            </a:ln>
          </p:spPr>
          <p:txBody>
            <a:bodyPr vert="horz" wrap="none" lIns="90000" tIns="47160" rIns="90000" bIns="47160" anchor="t" anchorCtr="0" compatLnSpc="0">
              <a:noAutofit/>
            </a:bodyPr>
            <a:lstStyle/>
            <a:p>
              <a:pPr marL="0" marR="0" lvl="0" indent="0" algn="l" rtl="0" hangingPunct="1">
                <a:lnSpc>
                  <a:spcPct val="100000"/>
                </a:lnSpc>
                <a:spcBef>
                  <a:spcPts val="0"/>
                </a:spcBef>
                <a:spcAft>
                  <a:spcPts val="0"/>
                </a:spcAft>
                <a:buNone/>
                <a:tabLst/>
              </a:pPr>
              <a:r>
                <a:rPr lang="es-ES" sz="1500" b="0" i="0" u="sng" strike="noStrike" kern="1200" cap="none" spc="0" baseline="0">
                  <a:ln>
                    <a:noFill/>
                  </a:ln>
                  <a:solidFill>
                    <a:srgbClr val="000000"/>
                  </a:solidFill>
                  <a:uFill>
                    <a:solidFill>
                      <a:srgbClr val="FFFFFF"/>
                    </a:solidFill>
                  </a:uFill>
                  <a:latin typeface="DejaVu Sans" pitchFamily="18"/>
                  <a:ea typeface="DejaVu Sans" pitchFamily="2"/>
                  <a:cs typeface="DejaVu Sans" pitchFamily="2"/>
                </a:rPr>
                <a:t>Granos</a:t>
              </a:r>
            </a:p>
          </p:txBody>
        </p:sp>
        <p:sp>
          <p:nvSpPr>
            <p:cNvPr id="8" name="CustomShape 5"/>
            <p:cNvSpPr/>
            <p:nvPr/>
          </p:nvSpPr>
          <p:spPr>
            <a:xfrm flipH="1">
              <a:off x="6485400" y="1391400"/>
              <a:ext cx="535680" cy="189720"/>
            </a:xfrm>
            <a:custGeom>
              <a:avLst/>
              <a:gdLst>
                <a:gd name="f0" fmla="val w"/>
                <a:gd name="f1" fmla="val h"/>
                <a:gd name="f2" fmla="val 0"/>
                <a:gd name="f3" fmla="val 589915"/>
                <a:gd name="f4" fmla="val 220345"/>
                <a:gd name="f5" fmla="*/ f0 1 589915"/>
                <a:gd name="f6" fmla="*/ f1 1 220345"/>
                <a:gd name="f7" fmla="val f2"/>
                <a:gd name="f8" fmla="val f3"/>
                <a:gd name="f9" fmla="val f4"/>
                <a:gd name="f10" fmla="+- f9 0 f7"/>
                <a:gd name="f11" fmla="+- f8 0 f7"/>
                <a:gd name="f12" fmla="*/ f11 1 589915"/>
                <a:gd name="f13" fmla="*/ f10 1 220345"/>
                <a:gd name="f14" fmla="*/ 0 1 f12"/>
                <a:gd name="f15" fmla="*/ 589915 1 f12"/>
                <a:gd name="f16" fmla="*/ 0 1 f13"/>
                <a:gd name="f17" fmla="*/ 22034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589915" h="220345">
                  <a:moveTo>
                    <a:pt x="f2" y="f2"/>
                  </a:moveTo>
                  <a:lnTo>
                    <a:pt x="f3" y="f4"/>
                  </a:lnTo>
                </a:path>
              </a:pathLst>
            </a:custGeom>
            <a:noFill/>
            <a:ln w="28440" cap="flat">
              <a:solidFill>
                <a:srgbClr val="00B050"/>
              </a:solidFill>
              <a:prstDash val="solid"/>
              <a:tailEnd type="arrow"/>
            </a:ln>
          </p:spPr>
          <p:txBody>
            <a:bodyPr vert="horz" wrap="square" lIns="104040" tIns="59040" rIns="104040" bIns="5904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9" name="CustomShape 6"/>
            <p:cNvSpPr/>
            <p:nvPr/>
          </p:nvSpPr>
          <p:spPr>
            <a:xfrm>
              <a:off x="7028999" y="1784520"/>
              <a:ext cx="730080" cy="288360"/>
            </a:xfrm>
            <a:custGeom>
              <a:avLst/>
              <a:gdLst>
                <a:gd name="f0" fmla="val w"/>
                <a:gd name="f1" fmla="val h"/>
                <a:gd name="f2" fmla="val 0"/>
                <a:gd name="f3" fmla="val 804545"/>
                <a:gd name="f4" fmla="val 335280"/>
                <a:gd name="f5" fmla="*/ f0 1 804545"/>
                <a:gd name="f6" fmla="*/ f1 1 335280"/>
                <a:gd name="f7" fmla="val f2"/>
                <a:gd name="f8" fmla="val f3"/>
                <a:gd name="f9" fmla="val f4"/>
                <a:gd name="f10" fmla="+- f9 0 f7"/>
                <a:gd name="f11" fmla="+- f8 0 f7"/>
                <a:gd name="f12" fmla="*/ f11 1 804545"/>
                <a:gd name="f13" fmla="*/ f10 1 335280"/>
                <a:gd name="f14" fmla="*/ 0 1 f12"/>
                <a:gd name="f15" fmla="*/ 804545 1 f12"/>
                <a:gd name="f16" fmla="*/ 0 1 f13"/>
                <a:gd name="f17" fmla="*/ 33528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804545" h="335280">
                  <a:moveTo>
                    <a:pt x="f2" y="f2"/>
                  </a:moveTo>
                  <a:lnTo>
                    <a:pt x="f3" y="f2"/>
                  </a:lnTo>
                  <a:lnTo>
                    <a:pt x="f3" y="f4"/>
                  </a:lnTo>
                  <a:lnTo>
                    <a:pt x="f2" y="f4"/>
                  </a:lnTo>
                  <a:lnTo>
                    <a:pt x="f2" y="f2"/>
                  </a:lnTo>
                  <a:close/>
                </a:path>
              </a:pathLst>
            </a:custGeom>
            <a:noFill/>
            <a:ln>
              <a:noFill/>
              <a:prstDash val="solid"/>
            </a:ln>
          </p:spPr>
          <p:txBody>
            <a:bodyPr vert="horz" wrap="none" lIns="90000" tIns="47160" rIns="90000" bIns="47160" anchor="t" anchorCtr="0" compatLnSpc="0">
              <a:noAutofit/>
            </a:bodyPr>
            <a:lstStyle/>
            <a:p>
              <a:pPr marL="0" marR="0" lvl="0" indent="0" algn="l" rtl="0" hangingPunct="1">
                <a:lnSpc>
                  <a:spcPct val="100000"/>
                </a:lnSpc>
                <a:spcBef>
                  <a:spcPts val="0"/>
                </a:spcBef>
                <a:spcAft>
                  <a:spcPts val="0"/>
                </a:spcAft>
                <a:buNone/>
                <a:tabLst/>
              </a:pPr>
              <a:r>
                <a:rPr lang="es-ES" sz="1500" b="0" i="0" u="sng" strike="noStrike" kern="1200" cap="none" spc="0" baseline="0">
                  <a:ln>
                    <a:noFill/>
                  </a:ln>
                  <a:solidFill>
                    <a:srgbClr val="000000"/>
                  </a:solidFill>
                  <a:uFill>
                    <a:solidFill>
                      <a:srgbClr val="FFFFFF"/>
                    </a:solidFill>
                  </a:uFill>
                  <a:latin typeface="DejaVu Sans" pitchFamily="18"/>
                  <a:ea typeface="DejaVu Sans" pitchFamily="2"/>
                  <a:cs typeface="DejaVu Sans" pitchFamily="2"/>
                </a:rPr>
                <a:t>Matriz</a:t>
              </a:r>
            </a:p>
          </p:txBody>
        </p:sp>
        <p:sp>
          <p:nvSpPr>
            <p:cNvPr id="10" name="CustomShape 7"/>
            <p:cNvSpPr/>
            <p:nvPr/>
          </p:nvSpPr>
          <p:spPr>
            <a:xfrm flipH="1">
              <a:off x="6515280" y="1929960"/>
              <a:ext cx="509040" cy="25920"/>
            </a:xfrm>
            <a:custGeom>
              <a:avLst/>
              <a:gdLst>
                <a:gd name="f0" fmla="val w"/>
                <a:gd name="f1" fmla="val h"/>
                <a:gd name="f2" fmla="val 0"/>
                <a:gd name="f3" fmla="val 560705"/>
                <a:gd name="f4" fmla="val 29845"/>
                <a:gd name="f5" fmla="*/ f0 1 560705"/>
                <a:gd name="f6" fmla="*/ f1 1 29845"/>
                <a:gd name="f7" fmla="val f2"/>
                <a:gd name="f8" fmla="val f3"/>
                <a:gd name="f9" fmla="val f4"/>
                <a:gd name="f10" fmla="+- f9 0 f7"/>
                <a:gd name="f11" fmla="+- f8 0 f7"/>
                <a:gd name="f12" fmla="*/ f11 1 560705"/>
                <a:gd name="f13" fmla="*/ f10 1 29845"/>
                <a:gd name="f14" fmla="*/ 0 1 f12"/>
                <a:gd name="f15" fmla="*/ 560705 1 f12"/>
                <a:gd name="f16" fmla="*/ 0 1 f13"/>
                <a:gd name="f17" fmla="*/ 2984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560705" h="29845">
                  <a:moveTo>
                    <a:pt x="f2" y="f2"/>
                  </a:moveTo>
                  <a:lnTo>
                    <a:pt x="f3" y="f4"/>
                  </a:lnTo>
                </a:path>
              </a:pathLst>
            </a:custGeom>
            <a:noFill/>
            <a:ln w="28440" cap="flat">
              <a:solidFill>
                <a:srgbClr val="000000"/>
              </a:solidFill>
              <a:prstDash val="solid"/>
              <a:tailEnd type="arrow"/>
            </a:ln>
          </p:spPr>
          <p:txBody>
            <a:bodyPr vert="horz" wrap="square" lIns="104040" tIns="59040" rIns="104040" bIns="5904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grpSp>
      <p:sp>
        <p:nvSpPr>
          <p:cNvPr id="11" name="CustomShape 8"/>
          <p:cNvSpPr/>
          <p:nvPr/>
        </p:nvSpPr>
        <p:spPr>
          <a:xfrm>
            <a:off x="2980079" y="5616000"/>
            <a:ext cx="5731920" cy="503999"/>
          </a:xfrm>
          <a:custGeom>
            <a:avLst/>
            <a:gdLst>
              <a:gd name="f0" fmla="val w"/>
              <a:gd name="f1" fmla="val h"/>
              <a:gd name="f2" fmla="val 0"/>
              <a:gd name="f3" fmla="val 5037455"/>
              <a:gd name="f4" fmla="val 914400"/>
              <a:gd name="f5" fmla="*/ f0 1 5037455"/>
              <a:gd name="f6" fmla="*/ f1 1 914400"/>
              <a:gd name="f7" fmla="val f2"/>
              <a:gd name="f8" fmla="val f3"/>
              <a:gd name="f9" fmla="val f4"/>
              <a:gd name="f10" fmla="+- f9 0 f7"/>
              <a:gd name="f11" fmla="+- f8 0 f7"/>
              <a:gd name="f12" fmla="*/ f11 1 5037455"/>
              <a:gd name="f13" fmla="*/ f10 1 914400"/>
              <a:gd name="f14" fmla="*/ 0 1 f12"/>
              <a:gd name="f15" fmla="*/ 5037455 1 f12"/>
              <a:gd name="f16" fmla="*/ 0 1 f13"/>
              <a:gd name="f17" fmla="*/ 91440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5037455" h="914400">
                <a:moveTo>
                  <a:pt x="f2" y="f2"/>
                </a:moveTo>
                <a:lnTo>
                  <a:pt x="f3" y="f2"/>
                </a:lnTo>
                <a:lnTo>
                  <a:pt x="f3" y="f4"/>
                </a:lnTo>
                <a:lnTo>
                  <a:pt x="f2" y="f4"/>
                </a:lnTo>
                <a:lnTo>
                  <a:pt x="f2" y="f2"/>
                </a:lnTo>
                <a:close/>
              </a:path>
            </a:pathLst>
          </a:custGeom>
          <a:noFill/>
          <a:ln>
            <a:noFill/>
            <a:prstDash val="solid"/>
          </a:ln>
        </p:spPr>
        <p:txBody>
          <a:bodyPr vert="horz" wrap="square" lIns="90000" tIns="47160" rIns="90000" bIns="47160" anchor="t" anchorCtr="0" compatLnSpc="0">
            <a:noAutofit/>
          </a:bodyPr>
          <a:lstStyle/>
          <a:p>
            <a:pPr marL="0" marR="0" lvl="0" indent="0" algn="l" rtl="0" hangingPunct="1">
              <a:lnSpc>
                <a:spcPct val="100000"/>
              </a:lnSpc>
              <a:spcBef>
                <a:spcPts val="0"/>
              </a:spcBef>
              <a:spcAft>
                <a:spcPts val="0"/>
              </a:spcAft>
              <a:buNone/>
              <a:tabLst/>
            </a:pPr>
            <a:r>
              <a:rPr lang="es-ES" sz="1600" b="0" i="0" u="none" strike="noStrike" kern="1200" cap="none" spc="0" baseline="0" dirty="0">
                <a:ln>
                  <a:noFill/>
                </a:ln>
                <a:solidFill>
                  <a:srgbClr val="000000"/>
                </a:solidFill>
                <a:latin typeface="DejaVu Sans" panose="020B0603030804020204" pitchFamily="34" charset="0"/>
                <a:ea typeface="DejaVu Sans" panose="020B0603030804020204" pitchFamily="34" charset="0"/>
                <a:cs typeface="DejaVu Sans" panose="020B0603030804020204" pitchFamily="34" charset="0"/>
              </a:rPr>
              <a:t>% granos = P (granos) 100 / P (total) = 41,43 %</a:t>
            </a:r>
          </a:p>
          <a:p>
            <a:pPr marL="0" marR="0" lvl="0" indent="0" algn="l" rtl="0" hangingPunct="1">
              <a:lnSpc>
                <a:spcPct val="100000"/>
              </a:lnSpc>
              <a:spcBef>
                <a:spcPts val="0"/>
              </a:spcBef>
              <a:spcAft>
                <a:spcPts val="0"/>
              </a:spcAft>
              <a:buNone/>
              <a:tabLst/>
            </a:pPr>
            <a:r>
              <a:rPr lang="es-ES" sz="1800" b="0" i="0" u="none" strike="noStrike" kern="1200" cap="none" spc="0" baseline="0" dirty="0">
                <a:ln>
                  <a:noFill/>
                </a:ln>
                <a:solidFill>
                  <a:srgbClr val="000000"/>
                </a:solidFill>
                <a:latin typeface="Deja Vue Sans" pitchFamily="18"/>
                <a:ea typeface="DejaVu Sans" pitchFamily="2"/>
                <a:cs typeface="DejaVu Sans" pitchFamily="2"/>
              </a:rPr>
              <a:t> </a:t>
            </a:r>
          </a:p>
          <a:p>
            <a:pPr marL="0" marR="0" lvl="0" indent="0" algn="l" rtl="0" hangingPunct="1">
              <a:lnSpc>
                <a:spcPct val="100000"/>
              </a:lnSpc>
              <a:spcBef>
                <a:spcPts val="0"/>
              </a:spcBef>
              <a:spcAft>
                <a:spcPts val="0"/>
              </a:spcAft>
              <a:buNone/>
              <a:tabLst/>
            </a:pPr>
            <a:r>
              <a:rPr lang="es-ES" sz="1800" b="1" i="0" u="none" strike="noStrike" kern="1200" cap="none" spc="0" baseline="0" dirty="0">
                <a:ln>
                  <a:noFill/>
                </a:ln>
                <a:solidFill>
                  <a:srgbClr val="000000"/>
                </a:solidFill>
                <a:latin typeface="DejaVu Sans" panose="020B0603030804020204" pitchFamily="34" charset="0"/>
                <a:ea typeface="DejaVu Sans" panose="020B0603030804020204" pitchFamily="34" charset="0"/>
                <a:cs typeface="DejaVu Sans" panose="020B0603030804020204" pitchFamily="34" charset="0"/>
              </a:rPr>
              <a:t>Volumen de granos = 41,43 % de la roca</a:t>
            </a:r>
          </a:p>
        </p:txBody>
      </p:sp>
      <p:grpSp>
        <p:nvGrpSpPr>
          <p:cNvPr id="12" name="Grupo 11"/>
          <p:cNvGrpSpPr/>
          <p:nvPr/>
        </p:nvGrpSpPr>
        <p:grpSpPr>
          <a:xfrm>
            <a:off x="1760189" y="4043880"/>
            <a:ext cx="5421349" cy="974391"/>
            <a:chOff x="1880353" y="4031999"/>
            <a:chExt cx="4959647" cy="974391"/>
          </a:xfrm>
        </p:grpSpPr>
        <p:sp>
          <p:nvSpPr>
            <p:cNvPr id="13" name="CuadroTexto 12"/>
            <p:cNvSpPr txBox="1"/>
            <p:nvPr/>
          </p:nvSpPr>
          <p:spPr>
            <a:xfrm>
              <a:off x="2182128" y="4031999"/>
              <a:ext cx="4566789" cy="974391"/>
            </a:xfrm>
            <a:prstGeom prst="rect">
              <a:avLst/>
            </a:prstGeom>
            <a:noFill/>
            <a:ln>
              <a:noFill/>
            </a:ln>
          </p:spPr>
          <p:txBody>
            <a:bodyPr vert="horz" wrap="square" lIns="90000" tIns="45000" rIns="90000" bIns="45000" anchorCtr="0" compatLnSpc="0">
              <a:spAutoFit/>
            </a:bodyPr>
            <a:lstStyle/>
            <a:p>
              <a:pPr marL="0" marR="0" lvl="0" indent="0" rtl="0" hangingPunct="0">
                <a:lnSpc>
                  <a:spcPct val="100000"/>
                </a:lnSpc>
                <a:spcBef>
                  <a:spcPts val="0"/>
                </a:spcBef>
                <a:spcAft>
                  <a:spcPts val="0"/>
                </a:spcAft>
                <a:buNone/>
                <a:tabLst/>
              </a:pPr>
              <a:r>
                <a:rPr lang="es-ES" sz="1800" b="1" i="0" u="none" strike="noStrike" kern="1200" cap="none" dirty="0">
                  <a:ln>
                    <a:noFill/>
                  </a:ln>
                  <a:solidFill>
                    <a:srgbClr val="2300DC"/>
                  </a:solidFill>
                  <a:latin typeface="DejaVu Sans" pitchFamily="34"/>
                  <a:ea typeface="AR PL SungtiL GB" pitchFamily="2"/>
                  <a:cs typeface="Lohit Devanagari" pitchFamily="2"/>
                </a:rPr>
                <a:t>Volumen granos       </a:t>
              </a:r>
              <a:r>
                <a:rPr lang="es-ES" sz="1800" b="1" i="0" u="none" strike="noStrike" kern="1200" cap="none" dirty="0" smtClean="0">
                  <a:ln>
                    <a:noFill/>
                  </a:ln>
                  <a:solidFill>
                    <a:srgbClr val="2300DC"/>
                  </a:solidFill>
                  <a:latin typeface="DejaVu Sans" pitchFamily="34"/>
                  <a:ea typeface="AR PL SungtiL GB" pitchFamily="2"/>
                  <a:cs typeface="Lohit Devanagari" pitchFamily="2"/>
                </a:rPr>
                <a:t>        Puntos </a:t>
              </a:r>
              <a:r>
                <a:rPr lang="es-ES" sz="1800" b="1" i="0" u="none" strike="noStrike" kern="1200" cap="none" dirty="0">
                  <a:ln>
                    <a:noFill/>
                  </a:ln>
                  <a:solidFill>
                    <a:srgbClr val="2300DC"/>
                  </a:solidFill>
                  <a:latin typeface="DejaVu Sans" pitchFamily="34"/>
                  <a:ea typeface="AR PL SungtiL GB" pitchFamily="2"/>
                  <a:cs typeface="Lohit Devanagari" pitchFamily="2"/>
                </a:rPr>
                <a:t>granos</a:t>
              </a:r>
            </a:p>
            <a:p>
              <a:pPr marL="0" marR="0" lvl="0" indent="0" rtl="0" hangingPunct="0">
                <a:lnSpc>
                  <a:spcPct val="100000"/>
                </a:lnSpc>
                <a:spcBef>
                  <a:spcPts val="0"/>
                </a:spcBef>
                <a:spcAft>
                  <a:spcPts val="0"/>
                </a:spcAft>
                <a:buNone/>
                <a:tabLst/>
              </a:pPr>
              <a:r>
                <a:rPr lang="es-ES" sz="1800" b="1" i="0" u="none" strike="noStrike" kern="1200" cap="none" dirty="0">
                  <a:ln>
                    <a:noFill/>
                  </a:ln>
                  <a:solidFill>
                    <a:srgbClr val="2300DC"/>
                  </a:solidFill>
                  <a:latin typeface="DejaVu Sans" pitchFamily="34"/>
                  <a:ea typeface="AR PL SungtiL GB" pitchFamily="2"/>
                  <a:cs typeface="Lohit Devanagari" pitchFamily="2"/>
                </a:rPr>
                <a:t>                            </a:t>
              </a:r>
              <a:r>
                <a:rPr lang="es-ES" sz="1800" b="1" i="0" u="none" strike="noStrike" kern="1200" cap="none" dirty="0" smtClean="0">
                  <a:ln>
                    <a:noFill/>
                  </a:ln>
                  <a:solidFill>
                    <a:srgbClr val="2300DC"/>
                  </a:solidFill>
                  <a:latin typeface="DejaVu Sans" pitchFamily="34"/>
                  <a:ea typeface="AR PL SungtiL GB" pitchFamily="2"/>
                  <a:cs typeface="Lohit Devanagari" pitchFamily="2"/>
                </a:rPr>
                <a:t>       =</a:t>
              </a:r>
            </a:p>
            <a:p>
              <a:pPr marL="0" marR="0" lvl="0" indent="0" rtl="0" hangingPunct="0">
                <a:lnSpc>
                  <a:spcPct val="100000"/>
                </a:lnSpc>
                <a:spcBef>
                  <a:spcPts val="0"/>
                </a:spcBef>
                <a:spcAft>
                  <a:spcPts val="0"/>
                </a:spcAft>
                <a:buNone/>
                <a:tabLst/>
              </a:pPr>
              <a:r>
                <a:rPr lang="es-ES" sz="1800" b="1" i="0" u="none" strike="noStrike" kern="1200" cap="none" dirty="0" smtClean="0">
                  <a:ln>
                    <a:noFill/>
                  </a:ln>
                  <a:solidFill>
                    <a:srgbClr val="2300DC"/>
                  </a:solidFill>
                  <a:latin typeface="DejaVu Sans" pitchFamily="34"/>
                  <a:ea typeface="AR PL SungtiL GB" pitchFamily="2"/>
                  <a:cs typeface="Lohit Devanagari" pitchFamily="2"/>
                </a:rPr>
                <a:t>  Volumen total                  Puntos totales</a:t>
              </a:r>
              <a:endParaRPr lang="es-ES" sz="1800" b="1" i="0" u="none" strike="noStrike" kern="1200" cap="none" dirty="0">
                <a:ln>
                  <a:noFill/>
                </a:ln>
                <a:solidFill>
                  <a:srgbClr val="2300DC"/>
                </a:solidFill>
                <a:latin typeface="DejaVu Sans" pitchFamily="34"/>
                <a:ea typeface="AR PL SungtiL GB" pitchFamily="2"/>
                <a:cs typeface="Lohit Devanagari" pitchFamily="2"/>
              </a:endParaRPr>
            </a:p>
          </p:txBody>
        </p:sp>
        <p:sp>
          <p:nvSpPr>
            <p:cNvPr id="14" name="Conector recto 13"/>
            <p:cNvSpPr/>
            <p:nvPr/>
          </p:nvSpPr>
          <p:spPr>
            <a:xfrm>
              <a:off x="1880353" y="4486320"/>
              <a:ext cx="2232001" cy="0"/>
            </a:xfrm>
            <a:prstGeom prst="line">
              <a:avLst/>
            </a:prstGeom>
            <a:noFill/>
            <a:ln w="36000">
              <a:solidFill>
                <a:srgbClr val="280099"/>
              </a:solidFill>
              <a:prstDash val="solid"/>
            </a:ln>
          </p:spPr>
          <p:txBody>
            <a:bodyPr vert="horz" wrap="square" lIns="108000" tIns="63000" rIns="108000" bIns="63000" anchor="ctr"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15" name="Conector recto 14"/>
            <p:cNvSpPr/>
            <p:nvPr/>
          </p:nvSpPr>
          <p:spPr>
            <a:xfrm>
              <a:off x="4608000" y="4486320"/>
              <a:ext cx="2232000" cy="0"/>
            </a:xfrm>
            <a:prstGeom prst="line">
              <a:avLst/>
            </a:prstGeom>
            <a:noFill/>
            <a:ln w="36000">
              <a:solidFill>
                <a:srgbClr val="280099"/>
              </a:solidFill>
              <a:prstDash val="solid"/>
            </a:ln>
          </p:spPr>
          <p:txBody>
            <a:bodyPr vert="horz" wrap="square" lIns="108000" tIns="63000" rIns="108000" bIns="63000" anchor="ctr"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grpSp>
      <p:sp>
        <p:nvSpPr>
          <p:cNvPr id="16" name="Forma libre 15"/>
          <p:cNvSpPr/>
          <p:nvPr/>
        </p:nvSpPr>
        <p:spPr>
          <a:xfrm>
            <a:off x="8784000" y="0"/>
            <a:ext cx="360000" cy="28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6E6FF"/>
          </a:solidFill>
          <a:ln w="0">
            <a:solidFill>
              <a:srgbClr val="3465A4"/>
            </a:solidFill>
            <a:prstDash val="solid"/>
          </a:ln>
        </p:spPr>
        <p:txBody>
          <a:bodyPr vert="horz" wrap="square" lIns="90000" tIns="45000" rIns="90000" bIns="45000" anchor="ctr" anchorCtr="0" compatLnSpc="0">
            <a:noAutofit/>
          </a:bodyPr>
          <a:lstStyle/>
          <a:p>
            <a:pPr marL="0" marR="0" lvl="0" indent="0" algn="ctr" rtl="0" hangingPunct="0">
              <a:lnSpc>
                <a:spcPct val="100000"/>
              </a:lnSpc>
              <a:spcBef>
                <a:spcPts val="0"/>
              </a:spcBef>
              <a:spcAft>
                <a:spcPts val="0"/>
              </a:spcAft>
              <a:buNone/>
              <a:tabLst/>
            </a:pPr>
            <a:r>
              <a:rPr lang="es-ES" sz="1800" b="0" i="0" u="none" strike="noStrike" kern="1200" cap="none">
                <a:ln>
                  <a:noFill/>
                </a:ln>
                <a:latin typeface="Liberation Sans" pitchFamily="18"/>
                <a:ea typeface="AR PL SungtiL GB" pitchFamily="2"/>
                <a:cs typeface="Lohit Devanagari" pitchFamily="2"/>
              </a:rPr>
              <a:t>5</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name="Slide6">
    <p:bg>
      <p:bgPr>
        <a:solidFill>
          <a:srgbClr val="FFFFFF"/>
        </a:solidFill>
        <a:effectLst/>
      </p:bgPr>
    </p:bg>
    <p:spTree>
      <p:nvGrpSpPr>
        <p:cNvPr id="1" name=""/>
        <p:cNvGrpSpPr/>
        <p:nvPr/>
      </p:nvGrpSpPr>
      <p:grpSpPr>
        <a:xfrm>
          <a:off x="0" y="0"/>
          <a:ext cx="0" cy="0"/>
          <a:chOff x="0" y="0"/>
          <a:chExt cx="0" cy="0"/>
        </a:xfrm>
      </p:grpSpPr>
      <p:sp>
        <p:nvSpPr>
          <p:cNvPr id="2" name="CustomShape 1"/>
          <p:cNvSpPr/>
          <p:nvPr/>
        </p:nvSpPr>
        <p:spPr>
          <a:xfrm>
            <a:off x="250920" y="146160"/>
            <a:ext cx="2842920" cy="428040"/>
          </a:xfrm>
          <a:custGeom>
            <a:avLst/>
            <a:gdLst>
              <a:gd name="f0" fmla="val w"/>
              <a:gd name="f1" fmla="val h"/>
              <a:gd name="f2" fmla="val 0"/>
              <a:gd name="f3" fmla="val 2842895"/>
              <a:gd name="f4" fmla="val 427990"/>
              <a:gd name="f5" fmla="*/ f0 1 2842895"/>
              <a:gd name="f6" fmla="*/ f1 1 427990"/>
              <a:gd name="f7" fmla="val f2"/>
              <a:gd name="f8" fmla="val f3"/>
              <a:gd name="f9" fmla="val f4"/>
              <a:gd name="f10" fmla="+- f9 0 f7"/>
              <a:gd name="f11" fmla="+- f8 0 f7"/>
              <a:gd name="f12" fmla="*/ f11 1 2842895"/>
              <a:gd name="f13" fmla="*/ f10 1 427990"/>
              <a:gd name="f14" fmla="*/ 0 1 f12"/>
              <a:gd name="f15" fmla="*/ 2842895 1 f12"/>
              <a:gd name="f16" fmla="*/ 0 1 f13"/>
              <a:gd name="f17" fmla="*/ 42799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2842895" h="427990">
                <a:moveTo>
                  <a:pt x="f2" y="f2"/>
                </a:moveTo>
                <a:lnTo>
                  <a:pt x="f3" y="f2"/>
                </a:lnTo>
                <a:lnTo>
                  <a:pt x="f3" y="f4"/>
                </a:lnTo>
                <a:lnTo>
                  <a:pt x="f2" y="f4"/>
                </a:lnTo>
                <a:lnTo>
                  <a:pt x="f2" y="f2"/>
                </a:lnTo>
                <a:close/>
              </a:path>
            </a:pathLst>
          </a:custGeom>
          <a:solidFill>
            <a:srgbClr val="729FCF"/>
          </a:solidFill>
          <a:ln>
            <a:noFill/>
            <a:prstDash val="solid"/>
          </a:ln>
        </p:spPr>
        <p:txBody>
          <a:bodyPr vert="horz" wrap="none" lIns="90000" tIns="45000" rIns="90000" bIns="45000" anchor="t" anchorCtr="0" compatLnSpc="0">
            <a:noAutofit/>
          </a:bodyPr>
          <a:lstStyle/>
          <a:p>
            <a:pPr marL="0" marR="0" lvl="0" indent="0" algn="l" rtl="0" hangingPunct="1">
              <a:lnSpc>
                <a:spcPct val="93000"/>
              </a:lnSpc>
              <a:spcBef>
                <a:spcPts val="0"/>
              </a:spcBef>
              <a:spcAft>
                <a:spcPts val="0"/>
              </a:spcAft>
              <a:buNone/>
              <a:tabLst/>
            </a:pPr>
            <a:r>
              <a:rPr lang="es-ES" sz="2400" b="1" i="0" u="none" strike="noStrike" kern="1200" cap="none" spc="0" baseline="0">
                <a:ln>
                  <a:noFill/>
                </a:ln>
                <a:solidFill>
                  <a:srgbClr val="FFFFFF"/>
                </a:solidFill>
                <a:latin typeface="DejaVu Sans" pitchFamily="18"/>
                <a:ea typeface="DejaVu Sans" pitchFamily="2"/>
                <a:cs typeface="DejaVu Sans" pitchFamily="2"/>
              </a:rPr>
              <a:t>PLANIFICACIÓN</a:t>
            </a:r>
          </a:p>
        </p:txBody>
      </p:sp>
      <p:sp>
        <p:nvSpPr>
          <p:cNvPr id="3" name="CustomShape 2"/>
          <p:cNvSpPr/>
          <p:nvPr/>
        </p:nvSpPr>
        <p:spPr>
          <a:xfrm>
            <a:off x="313200" y="792000"/>
            <a:ext cx="4292640" cy="342360"/>
          </a:xfrm>
          <a:custGeom>
            <a:avLst/>
            <a:gdLst>
              <a:gd name="f0" fmla="val w"/>
              <a:gd name="f1" fmla="val h"/>
              <a:gd name="f2" fmla="val 0"/>
              <a:gd name="f3" fmla="val 4292600"/>
              <a:gd name="f4" fmla="val 342265"/>
              <a:gd name="f5" fmla="*/ f0 1 4292600"/>
              <a:gd name="f6" fmla="*/ f1 1 342265"/>
              <a:gd name="f7" fmla="val f2"/>
              <a:gd name="f8" fmla="val f3"/>
              <a:gd name="f9" fmla="val f4"/>
              <a:gd name="f10" fmla="+- f9 0 f7"/>
              <a:gd name="f11" fmla="+- f8 0 f7"/>
              <a:gd name="f12" fmla="*/ f11 1 4292600"/>
              <a:gd name="f13" fmla="*/ f10 1 342265"/>
              <a:gd name="f14" fmla="*/ 0 1 f12"/>
              <a:gd name="f15" fmla="*/ 4292600 1 f12"/>
              <a:gd name="f16" fmla="*/ 0 1 f13"/>
              <a:gd name="f17" fmla="*/ 34226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4292600" h="342265">
                <a:moveTo>
                  <a:pt x="f2" y="f2"/>
                </a:moveTo>
                <a:lnTo>
                  <a:pt x="f3" y="f2"/>
                </a:lnTo>
                <a:lnTo>
                  <a:pt x="f3" y="f4"/>
                </a:lnTo>
                <a:lnTo>
                  <a:pt x="f2" y="f4"/>
                </a:lnTo>
                <a:lnTo>
                  <a:pt x="f2" y="f2"/>
                </a:lnTo>
                <a:close/>
              </a:path>
            </a:pathLst>
          </a:custGeom>
          <a:noFill/>
          <a:ln>
            <a:noFill/>
            <a:prstDash val="solid"/>
          </a:ln>
        </p:spPr>
        <p:txBody>
          <a:bodyPr vert="horz" wrap="none" lIns="90000" tIns="45000" rIns="90000" bIns="45000" anchor="t" anchorCtr="0" compatLnSpc="0">
            <a:noAutofit/>
          </a:bodyPr>
          <a:lstStyle/>
          <a:p>
            <a:pPr marL="0" marR="0" lvl="0" indent="0" algn="l" rtl="0" hangingPunct="1">
              <a:lnSpc>
                <a:spcPct val="93000"/>
              </a:lnSpc>
              <a:spcBef>
                <a:spcPts val="0"/>
              </a:spcBef>
              <a:spcAft>
                <a:spcPts val="0"/>
              </a:spcAft>
              <a:buNone/>
              <a:tabLst/>
            </a:pPr>
            <a:r>
              <a:rPr lang="es-ES" sz="1800" b="1" i="0" u="none" strike="noStrike" kern="1200" cap="none" spc="0" baseline="0">
                <a:ln>
                  <a:noFill/>
                </a:ln>
                <a:solidFill>
                  <a:srgbClr val="000000"/>
                </a:solidFill>
                <a:latin typeface="DejaVu Sans" pitchFamily="18"/>
                <a:ea typeface="DejaVu Sans" pitchFamily="2"/>
                <a:cs typeface="DejaVu Sans" pitchFamily="2"/>
              </a:rPr>
              <a:t>Errores que hay que considerar</a:t>
            </a:r>
          </a:p>
        </p:txBody>
      </p:sp>
      <p:sp>
        <p:nvSpPr>
          <p:cNvPr id="4" name="CustomShape 3"/>
          <p:cNvSpPr/>
          <p:nvPr/>
        </p:nvSpPr>
        <p:spPr>
          <a:xfrm>
            <a:off x="826920" y="1464840"/>
            <a:ext cx="2783880" cy="342360"/>
          </a:xfrm>
          <a:custGeom>
            <a:avLst/>
            <a:gdLst>
              <a:gd name="f0" fmla="val w"/>
              <a:gd name="f1" fmla="val h"/>
              <a:gd name="f2" fmla="val 0"/>
              <a:gd name="f3" fmla="val 2783840"/>
              <a:gd name="f4" fmla="val 342265"/>
              <a:gd name="f5" fmla="*/ f0 1 2783840"/>
              <a:gd name="f6" fmla="*/ f1 1 342265"/>
              <a:gd name="f7" fmla="val f2"/>
              <a:gd name="f8" fmla="val f3"/>
              <a:gd name="f9" fmla="val f4"/>
              <a:gd name="f10" fmla="+- f9 0 f7"/>
              <a:gd name="f11" fmla="+- f8 0 f7"/>
              <a:gd name="f12" fmla="*/ f11 1 2783840"/>
              <a:gd name="f13" fmla="*/ f10 1 342265"/>
              <a:gd name="f14" fmla="*/ 0 1 f12"/>
              <a:gd name="f15" fmla="*/ 2783840 1 f12"/>
              <a:gd name="f16" fmla="*/ 0 1 f13"/>
              <a:gd name="f17" fmla="*/ 34226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2783840" h="342265">
                <a:moveTo>
                  <a:pt x="f2" y="f2"/>
                </a:moveTo>
                <a:lnTo>
                  <a:pt x="f3" y="f2"/>
                </a:lnTo>
                <a:lnTo>
                  <a:pt x="f3" y="f4"/>
                </a:lnTo>
                <a:lnTo>
                  <a:pt x="f2" y="f4"/>
                </a:lnTo>
                <a:lnTo>
                  <a:pt x="f2" y="f2"/>
                </a:lnTo>
                <a:close/>
              </a:path>
            </a:pathLst>
          </a:custGeom>
          <a:noFill/>
          <a:ln>
            <a:noFill/>
            <a:prstDash val="solid"/>
          </a:ln>
        </p:spPr>
        <p:txBody>
          <a:bodyPr vert="horz" wrap="none" lIns="90000" tIns="45000" rIns="90000" bIns="45000" anchor="t" anchorCtr="0" compatLnSpc="0">
            <a:noAutofit/>
          </a:bodyPr>
          <a:lstStyle/>
          <a:p>
            <a:pPr marL="0" marR="0" lvl="0" indent="0" algn="l" rtl="0" hangingPunct="1">
              <a:lnSpc>
                <a:spcPct val="93000"/>
              </a:lnSpc>
              <a:spcBef>
                <a:spcPts val="0"/>
              </a:spcBef>
              <a:spcAft>
                <a:spcPts val="0"/>
              </a:spcAft>
              <a:buNone/>
              <a:tabLst/>
            </a:pPr>
            <a:r>
              <a:rPr lang="es-ES" sz="1800" b="1" i="0" u="none" strike="noStrike" kern="1200" cap="none" spc="0" baseline="0">
                <a:ln>
                  <a:noFill/>
                </a:ln>
                <a:solidFill>
                  <a:srgbClr val="3333FF"/>
                </a:solidFill>
                <a:latin typeface="DejaVu Sans" pitchFamily="18"/>
                <a:ea typeface="DejaVu Sans" pitchFamily="2"/>
                <a:cs typeface="DejaVu Sans" pitchFamily="2"/>
              </a:rPr>
              <a:t>Error de desmuestre</a:t>
            </a:r>
          </a:p>
        </p:txBody>
      </p:sp>
      <p:sp>
        <p:nvSpPr>
          <p:cNvPr id="5" name="CustomShape 4"/>
          <p:cNvSpPr/>
          <p:nvPr/>
        </p:nvSpPr>
        <p:spPr>
          <a:xfrm>
            <a:off x="5579640" y="1450800"/>
            <a:ext cx="2372400" cy="341640"/>
          </a:xfrm>
          <a:custGeom>
            <a:avLst/>
            <a:gdLst>
              <a:gd name="f0" fmla="val w"/>
              <a:gd name="f1" fmla="val h"/>
              <a:gd name="f2" fmla="val 0"/>
              <a:gd name="f3" fmla="val 2372360"/>
              <a:gd name="f4" fmla="val 341630"/>
              <a:gd name="f5" fmla="*/ f0 1 2372360"/>
              <a:gd name="f6" fmla="*/ f1 1 341630"/>
              <a:gd name="f7" fmla="val f2"/>
              <a:gd name="f8" fmla="val f3"/>
              <a:gd name="f9" fmla="val f4"/>
              <a:gd name="f10" fmla="+- f9 0 f7"/>
              <a:gd name="f11" fmla="+- f8 0 f7"/>
              <a:gd name="f12" fmla="*/ f11 1 2372360"/>
              <a:gd name="f13" fmla="*/ f10 1 341630"/>
              <a:gd name="f14" fmla="*/ 0 1 f12"/>
              <a:gd name="f15" fmla="*/ 2372360 1 f12"/>
              <a:gd name="f16" fmla="*/ 0 1 f13"/>
              <a:gd name="f17" fmla="*/ 34163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2372360" h="341630">
                <a:moveTo>
                  <a:pt x="f2" y="f2"/>
                </a:moveTo>
                <a:lnTo>
                  <a:pt x="f3" y="f2"/>
                </a:lnTo>
                <a:lnTo>
                  <a:pt x="f3" y="f4"/>
                </a:lnTo>
                <a:lnTo>
                  <a:pt x="f2" y="f4"/>
                </a:lnTo>
                <a:lnTo>
                  <a:pt x="f2" y="f2"/>
                </a:lnTo>
                <a:close/>
              </a:path>
            </a:pathLst>
          </a:custGeom>
          <a:noFill/>
          <a:ln>
            <a:noFill/>
            <a:prstDash val="solid"/>
          </a:ln>
        </p:spPr>
        <p:txBody>
          <a:bodyPr vert="horz" wrap="none" lIns="90000" tIns="45000" rIns="90000" bIns="45000" anchor="t" anchorCtr="0" compatLnSpc="0">
            <a:noAutofit/>
          </a:bodyPr>
          <a:lstStyle/>
          <a:p>
            <a:pPr marL="0" marR="0" lvl="0" indent="0" algn="l" rtl="0" hangingPunct="1">
              <a:lnSpc>
                <a:spcPct val="93000"/>
              </a:lnSpc>
              <a:spcBef>
                <a:spcPts val="0"/>
              </a:spcBef>
              <a:spcAft>
                <a:spcPts val="0"/>
              </a:spcAft>
              <a:buNone/>
              <a:tabLst/>
            </a:pPr>
            <a:r>
              <a:rPr lang="es-ES" sz="1800" b="1" i="0" u="none" strike="noStrike" kern="1200" cap="none" spc="0" baseline="0">
                <a:ln>
                  <a:noFill/>
                </a:ln>
                <a:solidFill>
                  <a:srgbClr val="3333FF"/>
                </a:solidFill>
                <a:latin typeface="DejaVu Sans" pitchFamily="18"/>
                <a:ea typeface="DejaVu Sans" pitchFamily="2"/>
                <a:cs typeface="DejaVu Sans" pitchFamily="2"/>
              </a:rPr>
              <a:t>Error de contaje</a:t>
            </a:r>
          </a:p>
        </p:txBody>
      </p:sp>
      <p:pic>
        <p:nvPicPr>
          <p:cNvPr id="6" name="Imagen 165">
            <a:extLst>
              <a:ext uri="{FF2B5EF4-FFF2-40B4-BE49-F238E27FC236}">
                <a16:creationId xmlns:a16="http://schemas.microsoft.com/office/drawing/2014/main" id="{00000000-0000-0000-0000-000000000000}"/>
              </a:ext>
            </a:extLst>
          </p:cNvPr>
          <p:cNvPicPr>
            <a:picLocks noChangeAspect="1"/>
          </p:cNvPicPr>
          <p:nvPr/>
        </p:nvPicPr>
        <p:blipFill>
          <a:blip r:embed="rId3"/>
          <a:stretch>
            <a:fillRect/>
          </a:stretch>
        </p:blipFill>
        <p:spPr>
          <a:xfrm>
            <a:off x="480600" y="1883880"/>
            <a:ext cx="3955320" cy="2399760"/>
          </a:xfrm>
          <a:prstGeom prst="rect">
            <a:avLst/>
          </a:prstGeom>
          <a:noFill/>
          <a:ln>
            <a:noFill/>
          </a:ln>
        </p:spPr>
      </p:pic>
      <p:pic>
        <p:nvPicPr>
          <p:cNvPr id="7" name="Imagen 166">
            <a:extLst>
              <a:ext uri="{FF2B5EF4-FFF2-40B4-BE49-F238E27FC236}">
                <a16:creationId xmlns:a16="http://schemas.microsoft.com/office/drawing/2014/main" id="{00000000-0000-0000-0000-000000000000}"/>
              </a:ext>
            </a:extLst>
          </p:cNvPr>
          <p:cNvPicPr>
            <a:picLocks noChangeAspect="1"/>
          </p:cNvPicPr>
          <p:nvPr/>
        </p:nvPicPr>
        <p:blipFill>
          <a:blip r:embed="rId4"/>
          <a:stretch>
            <a:fillRect/>
          </a:stretch>
        </p:blipFill>
        <p:spPr>
          <a:xfrm>
            <a:off x="4788000" y="1883880"/>
            <a:ext cx="3742200" cy="2368080"/>
          </a:xfrm>
          <a:prstGeom prst="rect">
            <a:avLst/>
          </a:prstGeom>
          <a:noFill/>
          <a:ln>
            <a:noFill/>
          </a:ln>
        </p:spPr>
      </p:pic>
      <p:pic>
        <p:nvPicPr>
          <p:cNvPr id="8" name="Imagen 167">
            <a:extLst>
              <a:ext uri="{FF2B5EF4-FFF2-40B4-BE49-F238E27FC236}">
                <a16:creationId xmlns:a16="http://schemas.microsoft.com/office/drawing/2014/main" id="{00000000-0000-0000-0000-000000000000}"/>
              </a:ext>
            </a:extLst>
          </p:cNvPr>
          <p:cNvPicPr>
            <a:picLocks noChangeAspect="1"/>
          </p:cNvPicPr>
          <p:nvPr/>
        </p:nvPicPr>
        <p:blipFill>
          <a:blip r:embed="rId5"/>
          <a:stretch>
            <a:fillRect/>
          </a:stretch>
        </p:blipFill>
        <p:spPr>
          <a:xfrm>
            <a:off x="4788000" y="4343400"/>
            <a:ext cx="3742200" cy="2368080"/>
          </a:xfrm>
          <a:prstGeom prst="rect">
            <a:avLst/>
          </a:prstGeom>
          <a:noFill/>
          <a:ln>
            <a:noFill/>
          </a:ln>
        </p:spPr>
      </p:pic>
      <p:sp>
        <p:nvSpPr>
          <p:cNvPr id="9" name="CustomShape 5"/>
          <p:cNvSpPr/>
          <p:nvPr/>
        </p:nvSpPr>
        <p:spPr>
          <a:xfrm>
            <a:off x="4788000" y="1883880"/>
            <a:ext cx="3742200" cy="2368080"/>
          </a:xfrm>
          <a:prstGeom prst="rect">
            <a:avLst/>
          </a:prstGeom>
          <a:noFill/>
          <a:ln w="25560" cap="flat">
            <a:solidFill>
              <a:srgbClr val="3B608C"/>
            </a:solidFill>
            <a:prstDash val="solid"/>
          </a:ln>
        </p:spPr>
        <p:txBody>
          <a:bodyPr vert="horz" wrap="square" lIns="102600" tIns="57600" rIns="102600" bIns="5760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pic>
        <p:nvPicPr>
          <p:cNvPr id="10" name="Imagen 2">
            <a:extLst>
              <a:ext uri="{FF2B5EF4-FFF2-40B4-BE49-F238E27FC236}">
                <a16:creationId xmlns:a16="http://schemas.microsoft.com/office/drawing/2014/main" id="{00000000-0000-0000-0000-000000000000}"/>
              </a:ext>
            </a:extLst>
          </p:cNvPr>
          <p:cNvPicPr>
            <a:picLocks noChangeAspect="1"/>
          </p:cNvPicPr>
          <p:nvPr/>
        </p:nvPicPr>
        <p:blipFill>
          <a:blip r:embed="rId6"/>
          <a:stretch>
            <a:fillRect/>
          </a:stretch>
        </p:blipFill>
        <p:spPr>
          <a:xfrm>
            <a:off x="4758840" y="4343400"/>
            <a:ext cx="3771360" cy="2393280"/>
          </a:xfrm>
          <a:prstGeom prst="rect">
            <a:avLst/>
          </a:prstGeom>
          <a:noFill/>
          <a:ln>
            <a:noFill/>
          </a:ln>
        </p:spPr>
      </p:pic>
      <p:sp>
        <p:nvSpPr>
          <p:cNvPr id="11" name="CuadroTexto 10"/>
          <p:cNvSpPr txBox="1"/>
          <p:nvPr/>
        </p:nvSpPr>
        <p:spPr>
          <a:xfrm>
            <a:off x="288000" y="4502520"/>
            <a:ext cx="3671999" cy="753480"/>
          </a:xfrm>
          <a:prstGeom prst="rect">
            <a:avLst/>
          </a:prstGeom>
          <a:noFill/>
          <a:ln>
            <a:noFill/>
          </a:ln>
        </p:spPr>
        <p:txBody>
          <a:bodyPr vert="horz" wrap="square" lIns="90000" tIns="45000" rIns="90000" bIns="45000" anchorCtr="0" compatLnSpc="0">
            <a:spAutoFit/>
          </a:bodyPr>
          <a:lstStyle/>
          <a:p>
            <a:pPr marL="0" marR="0" lvl="0" indent="0" rtl="0" hangingPunct="0">
              <a:lnSpc>
                <a:spcPct val="100000"/>
              </a:lnSpc>
              <a:spcBef>
                <a:spcPts val="0"/>
              </a:spcBef>
              <a:spcAft>
                <a:spcPts val="0"/>
              </a:spcAft>
              <a:buNone/>
              <a:tabLst/>
            </a:pPr>
            <a:r>
              <a:rPr lang="es-ES" sz="1400" b="0" i="0" u="none" strike="noStrike" kern="1200" cap="none">
                <a:ln>
                  <a:noFill/>
                </a:ln>
                <a:solidFill>
                  <a:srgbClr val="000000"/>
                </a:solidFill>
                <a:latin typeface="DejaVu Sans" pitchFamily="34"/>
                <a:ea typeface="AR PL SungtiL GB" pitchFamily="2"/>
                <a:cs typeface="Lohit Devanagari" pitchFamily="2"/>
              </a:rPr>
              <a:t>Debemos estudiar unas cuantas imágenes que, en conjunto, sean una superficie representativa</a:t>
            </a:r>
          </a:p>
        </p:txBody>
      </p:sp>
      <p:sp>
        <p:nvSpPr>
          <p:cNvPr id="12" name="CuadroTexto 11"/>
          <p:cNvSpPr txBox="1"/>
          <p:nvPr/>
        </p:nvSpPr>
        <p:spPr>
          <a:xfrm rot="5364000">
            <a:off x="8454805" y="5737582"/>
            <a:ext cx="860892" cy="270031"/>
          </a:xfrm>
          <a:prstGeom prst="rect">
            <a:avLst/>
          </a:prstGeom>
          <a:noFill/>
          <a:ln>
            <a:noFill/>
          </a:ln>
        </p:spPr>
        <p:txBody>
          <a:bodyPr vert="horz" wrap="square" lIns="90000" tIns="45000" rIns="90000" bIns="45000" anchorCtr="0" compatLnSpc="0">
            <a:spAutoFit/>
          </a:bodyPr>
          <a:lstStyle/>
          <a:p>
            <a:pPr marL="0" marR="0" lvl="0" indent="0" rtl="0" hangingPunct="0">
              <a:lnSpc>
                <a:spcPct val="100000"/>
              </a:lnSpc>
              <a:spcBef>
                <a:spcPts val="0"/>
              </a:spcBef>
              <a:spcAft>
                <a:spcPts val="0"/>
              </a:spcAft>
              <a:buNone/>
              <a:tabLst/>
            </a:pPr>
            <a:r>
              <a:rPr lang="es-ES" sz="1200" b="0" i="0" u="none" strike="noStrike" kern="1200" cap="none" dirty="0">
                <a:ln>
                  <a:noFill/>
                </a:ln>
                <a:solidFill>
                  <a:srgbClr val="000000"/>
                </a:solidFill>
                <a:latin typeface="DejaVu Sans" pitchFamily="34"/>
                <a:ea typeface="AR PL SungtiL GB" pitchFamily="2"/>
                <a:cs typeface="Lohit Devanagari" pitchFamily="2"/>
              </a:rPr>
              <a:t> + error</a:t>
            </a:r>
          </a:p>
        </p:txBody>
      </p:sp>
      <p:sp>
        <p:nvSpPr>
          <p:cNvPr id="13" name="CuadroTexto 12"/>
          <p:cNvSpPr txBox="1"/>
          <p:nvPr/>
        </p:nvSpPr>
        <p:spPr>
          <a:xfrm rot="5341200">
            <a:off x="8540220" y="3169930"/>
            <a:ext cx="778781" cy="284906"/>
          </a:xfrm>
          <a:prstGeom prst="rect">
            <a:avLst/>
          </a:prstGeom>
          <a:noFill/>
          <a:ln>
            <a:noFill/>
          </a:ln>
        </p:spPr>
        <p:txBody>
          <a:bodyPr vert="horz" wrap="square" lIns="90000" tIns="45000" rIns="90000" bIns="45000" anchorCtr="0" compatLnSpc="0">
            <a:spAutoFit/>
          </a:bodyPr>
          <a:lstStyle/>
          <a:p>
            <a:pPr marL="0" marR="0" lvl="0" indent="0" rtl="0" hangingPunct="0">
              <a:lnSpc>
                <a:spcPct val="100000"/>
              </a:lnSpc>
              <a:spcBef>
                <a:spcPts val="0"/>
              </a:spcBef>
              <a:spcAft>
                <a:spcPts val="0"/>
              </a:spcAft>
              <a:buNone/>
              <a:tabLst/>
            </a:pPr>
            <a:r>
              <a:rPr lang="es-ES" sz="1300" b="0" i="0" u="none" strike="noStrike" kern="1200" cap="none" dirty="0">
                <a:ln>
                  <a:noFill/>
                </a:ln>
                <a:solidFill>
                  <a:srgbClr val="000000"/>
                </a:solidFill>
                <a:latin typeface="DejaVu Sans" pitchFamily="34"/>
                <a:ea typeface="AR PL SungtiL GB" pitchFamily="2"/>
                <a:cs typeface="Lohit Devanagari" pitchFamily="2"/>
              </a:rPr>
              <a:t>- error</a:t>
            </a:r>
          </a:p>
        </p:txBody>
      </p:sp>
      <p:sp>
        <p:nvSpPr>
          <p:cNvPr id="14" name="Forma libre 13"/>
          <p:cNvSpPr/>
          <p:nvPr/>
        </p:nvSpPr>
        <p:spPr>
          <a:xfrm>
            <a:off x="8784000" y="0"/>
            <a:ext cx="360000" cy="28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6E6FF"/>
          </a:solidFill>
          <a:ln w="0">
            <a:solidFill>
              <a:srgbClr val="3465A4"/>
            </a:solidFill>
            <a:prstDash val="solid"/>
          </a:ln>
        </p:spPr>
        <p:txBody>
          <a:bodyPr vert="horz" wrap="square" lIns="90000" tIns="45000" rIns="90000" bIns="45000" anchor="ctr" anchorCtr="0" compatLnSpc="0">
            <a:noAutofit/>
          </a:bodyPr>
          <a:lstStyle/>
          <a:p>
            <a:pPr marL="0" marR="0" lvl="0" indent="0" algn="ctr" rtl="0" hangingPunct="0">
              <a:lnSpc>
                <a:spcPct val="100000"/>
              </a:lnSpc>
              <a:spcBef>
                <a:spcPts val="0"/>
              </a:spcBef>
              <a:spcAft>
                <a:spcPts val="0"/>
              </a:spcAft>
              <a:buNone/>
              <a:tabLst/>
            </a:pPr>
            <a:r>
              <a:rPr lang="es-ES" sz="1800" b="0" i="0" u="none" strike="noStrike" kern="1200" cap="none">
                <a:ln>
                  <a:noFill/>
                </a:ln>
                <a:latin typeface="Liberation Sans" pitchFamily="18"/>
                <a:ea typeface="AR PL SungtiL GB" pitchFamily="2"/>
                <a:cs typeface="Lohit Devanagari" pitchFamily="2"/>
              </a:rPr>
              <a:t>6</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name="Slide7">
    <p:bg>
      <p:bgPr>
        <a:solidFill>
          <a:srgbClr val="FFFFFF"/>
        </a:solidFill>
        <a:effectLst/>
      </p:bgPr>
    </p:bg>
    <p:spTree>
      <p:nvGrpSpPr>
        <p:cNvPr id="1" name=""/>
        <p:cNvGrpSpPr/>
        <p:nvPr/>
      </p:nvGrpSpPr>
      <p:grpSpPr>
        <a:xfrm>
          <a:off x="0" y="0"/>
          <a:ext cx="0" cy="0"/>
          <a:chOff x="0" y="0"/>
          <a:chExt cx="0" cy="0"/>
        </a:xfrm>
      </p:grpSpPr>
      <p:pic>
        <p:nvPicPr>
          <p:cNvPr id="2" name="Imagen 168">
            <a:extLst>
              <a:ext uri="{FF2B5EF4-FFF2-40B4-BE49-F238E27FC236}">
                <a16:creationId xmlns:a16="http://schemas.microsoft.com/office/drawing/2014/main" id="{00000000-0000-0000-0000-000000000000}"/>
              </a:ext>
            </a:extLst>
          </p:cNvPr>
          <p:cNvPicPr>
            <a:picLocks noChangeAspect="1"/>
          </p:cNvPicPr>
          <p:nvPr/>
        </p:nvPicPr>
        <p:blipFill>
          <a:blip r:embed="rId3"/>
          <a:stretch>
            <a:fillRect/>
          </a:stretch>
        </p:blipFill>
        <p:spPr>
          <a:xfrm>
            <a:off x="7508160" y="864359"/>
            <a:ext cx="1419120" cy="861839"/>
          </a:xfrm>
          <a:prstGeom prst="rect">
            <a:avLst/>
          </a:prstGeom>
          <a:noFill/>
          <a:ln>
            <a:noFill/>
          </a:ln>
        </p:spPr>
      </p:pic>
      <p:sp>
        <p:nvSpPr>
          <p:cNvPr id="3" name="CustomShape 1"/>
          <p:cNvSpPr/>
          <p:nvPr/>
        </p:nvSpPr>
        <p:spPr>
          <a:xfrm>
            <a:off x="216000" y="120600"/>
            <a:ext cx="6912000" cy="453239"/>
          </a:xfrm>
          <a:custGeom>
            <a:avLst/>
            <a:gdLst>
              <a:gd name="f0" fmla="val w"/>
              <a:gd name="f1" fmla="val h"/>
              <a:gd name="f2" fmla="val 0"/>
              <a:gd name="f3" fmla="val 8277860"/>
              <a:gd name="f4" fmla="val 453390"/>
              <a:gd name="f5" fmla="*/ f0 1 8277860"/>
              <a:gd name="f6" fmla="*/ f1 1 453390"/>
              <a:gd name="f7" fmla="val f2"/>
              <a:gd name="f8" fmla="val f3"/>
              <a:gd name="f9" fmla="val f4"/>
              <a:gd name="f10" fmla="+- f9 0 f7"/>
              <a:gd name="f11" fmla="+- f8 0 f7"/>
              <a:gd name="f12" fmla="*/ f11 1 8277860"/>
              <a:gd name="f13" fmla="*/ f10 1 453390"/>
              <a:gd name="f14" fmla="*/ 0 1 f12"/>
              <a:gd name="f15" fmla="*/ 8277860 1 f12"/>
              <a:gd name="f16" fmla="*/ 0 1 f13"/>
              <a:gd name="f17" fmla="*/ 45339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8277860" h="453390">
                <a:moveTo>
                  <a:pt x="f2" y="f2"/>
                </a:moveTo>
                <a:lnTo>
                  <a:pt x="f3" y="f2"/>
                </a:lnTo>
                <a:lnTo>
                  <a:pt x="f3" y="f4"/>
                </a:lnTo>
                <a:lnTo>
                  <a:pt x="f2" y="f4"/>
                </a:lnTo>
                <a:lnTo>
                  <a:pt x="f2" y="f2"/>
                </a:lnTo>
                <a:close/>
              </a:path>
            </a:pathLst>
          </a:custGeom>
          <a:solidFill>
            <a:srgbClr val="729FCF"/>
          </a:solidFill>
          <a:ln>
            <a:noFill/>
            <a:prstDash val="solid"/>
          </a:ln>
        </p:spPr>
        <p:txBody>
          <a:bodyPr vert="horz" wrap="none" lIns="90000" tIns="45000" rIns="90000" bIns="45000" anchor="t" anchorCtr="0" compatLnSpc="0">
            <a:noAutofit/>
          </a:bodyPr>
          <a:lstStyle/>
          <a:p>
            <a:pPr marL="0" marR="0" lvl="0" indent="0" algn="l" rtl="0" hangingPunct="1">
              <a:lnSpc>
                <a:spcPct val="93000"/>
              </a:lnSpc>
              <a:spcBef>
                <a:spcPts val="0"/>
              </a:spcBef>
              <a:spcAft>
                <a:spcPts val="0"/>
              </a:spcAft>
              <a:buNone/>
              <a:tabLst/>
            </a:pPr>
            <a:r>
              <a:rPr lang="es-ES" sz="2000" b="1" i="0" u="none" strike="noStrike" kern="1200" cap="none" spc="0" baseline="0">
                <a:ln>
                  <a:noFill/>
                </a:ln>
                <a:solidFill>
                  <a:srgbClr val="FFFFFF"/>
                </a:solidFill>
                <a:latin typeface="DejaVu Sans" pitchFamily="18"/>
                <a:ea typeface="DejaVu Sans" pitchFamily="2"/>
                <a:cs typeface="DejaVu Sans" pitchFamily="2"/>
              </a:rPr>
              <a:t>COMO CONTROLAR EL ERROR DE DESMUESTRE</a:t>
            </a:r>
          </a:p>
        </p:txBody>
      </p:sp>
      <p:sp>
        <p:nvSpPr>
          <p:cNvPr id="4" name="CustomShape 2"/>
          <p:cNvSpPr/>
          <p:nvPr/>
        </p:nvSpPr>
        <p:spPr>
          <a:xfrm>
            <a:off x="241200" y="3202200"/>
            <a:ext cx="4004279" cy="540360"/>
          </a:xfrm>
          <a:custGeom>
            <a:avLst/>
            <a:gdLst>
              <a:gd name="f0" fmla="val w"/>
              <a:gd name="f1" fmla="val h"/>
              <a:gd name="f2" fmla="val 0"/>
              <a:gd name="f3" fmla="val 4004310"/>
              <a:gd name="f4" fmla="val 540385"/>
              <a:gd name="f5" fmla="*/ f0 1 4004310"/>
              <a:gd name="f6" fmla="*/ f1 1 540385"/>
              <a:gd name="f7" fmla="val f2"/>
              <a:gd name="f8" fmla="val f3"/>
              <a:gd name="f9" fmla="val f4"/>
              <a:gd name="f10" fmla="+- f9 0 f7"/>
              <a:gd name="f11" fmla="+- f8 0 f7"/>
              <a:gd name="f12" fmla="*/ f11 1 4004310"/>
              <a:gd name="f13" fmla="*/ f10 1 540385"/>
              <a:gd name="f14" fmla="*/ 0 1 f12"/>
              <a:gd name="f15" fmla="*/ 4004310 1 f12"/>
              <a:gd name="f16" fmla="*/ 0 1 f13"/>
              <a:gd name="f17" fmla="*/ 54038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4004310" h="540385">
                <a:moveTo>
                  <a:pt x="f2" y="f2"/>
                </a:moveTo>
                <a:lnTo>
                  <a:pt x="f3" y="f2"/>
                </a:lnTo>
                <a:lnTo>
                  <a:pt x="f3" y="f4"/>
                </a:lnTo>
                <a:lnTo>
                  <a:pt x="f2" y="f4"/>
                </a:lnTo>
                <a:lnTo>
                  <a:pt x="f2" y="f2"/>
                </a:lnTo>
                <a:close/>
              </a:path>
            </a:pathLst>
          </a:custGeom>
          <a:noFill/>
          <a:ln>
            <a:noFill/>
            <a:prstDash val="solid"/>
          </a:ln>
        </p:spPr>
        <p:txBody>
          <a:bodyPr vert="horz" wrap="square" lIns="90000" tIns="45000" rIns="90000" bIns="45000" anchor="t" anchorCtr="0" compatLnSpc="0">
            <a:noAutofit/>
          </a:bodyPr>
          <a:lstStyle/>
          <a:p>
            <a:pPr marL="0" marR="0" lvl="0" indent="0" algn="l" rtl="0" hangingPunct="1">
              <a:lnSpc>
                <a:spcPct val="102000"/>
              </a:lnSpc>
              <a:spcBef>
                <a:spcPts val="0"/>
              </a:spcBef>
              <a:spcAft>
                <a:spcPts val="0"/>
              </a:spcAft>
              <a:buNone/>
              <a:tabLst/>
            </a:pPr>
            <a:r>
              <a:rPr lang="es-ES" sz="1600" b="0" i="0" u="none" strike="noStrike" kern="1200" cap="none" spc="0" baseline="0">
                <a:ln>
                  <a:noFill/>
                </a:ln>
                <a:solidFill>
                  <a:srgbClr val="000000"/>
                </a:solidFill>
                <a:latin typeface="DejaVu Sans" pitchFamily="18"/>
                <a:ea typeface="DejaVu Sans" pitchFamily="2"/>
                <a:cs typeface="DejaVu Sans" pitchFamily="2"/>
              </a:rPr>
              <a:t>IC: Índice de Chayes</a:t>
            </a:r>
          </a:p>
          <a:p>
            <a:pPr marL="0" marR="0" lvl="0" indent="0" algn="l" rtl="0" hangingPunct="1">
              <a:lnSpc>
                <a:spcPct val="102000"/>
              </a:lnSpc>
              <a:spcBef>
                <a:spcPts val="0"/>
              </a:spcBef>
              <a:spcAft>
                <a:spcPts val="0"/>
              </a:spcAft>
              <a:buNone/>
              <a:tabLst/>
            </a:pPr>
            <a:r>
              <a:rPr lang="es-ES" sz="1600" b="0" i="0" u="none" strike="noStrike" kern="1200" cap="none" spc="0" baseline="0">
                <a:ln>
                  <a:noFill/>
                </a:ln>
                <a:solidFill>
                  <a:srgbClr val="000000"/>
                </a:solidFill>
                <a:latin typeface="DejaVu Sans" pitchFamily="18"/>
                <a:ea typeface="DejaVu Sans" pitchFamily="2"/>
                <a:cs typeface="DejaVu Sans" pitchFamily="2"/>
              </a:rPr>
              <a:t>nº de cristales en 40 mm de longitud</a:t>
            </a:r>
          </a:p>
        </p:txBody>
      </p:sp>
      <p:pic>
        <p:nvPicPr>
          <p:cNvPr id="5" name="Imagen 171">
            <a:extLst>
              <a:ext uri="{FF2B5EF4-FFF2-40B4-BE49-F238E27FC236}">
                <a16:creationId xmlns:a16="http://schemas.microsoft.com/office/drawing/2014/main" id="{00000000-0000-0000-0000-000000000000}"/>
              </a:ext>
            </a:extLst>
          </p:cNvPr>
          <p:cNvPicPr>
            <a:picLocks noChangeAspect="1"/>
          </p:cNvPicPr>
          <p:nvPr/>
        </p:nvPicPr>
        <p:blipFill>
          <a:blip r:embed="rId4"/>
          <a:stretch>
            <a:fillRect/>
          </a:stretch>
        </p:blipFill>
        <p:spPr>
          <a:xfrm>
            <a:off x="260280" y="1655999"/>
            <a:ext cx="3248639" cy="1480319"/>
          </a:xfrm>
          <a:prstGeom prst="rect">
            <a:avLst/>
          </a:prstGeom>
          <a:noFill/>
          <a:ln>
            <a:noFill/>
          </a:ln>
        </p:spPr>
      </p:pic>
      <p:sp>
        <p:nvSpPr>
          <p:cNvPr id="6" name="CustomShape 3"/>
          <p:cNvSpPr/>
          <p:nvPr/>
        </p:nvSpPr>
        <p:spPr>
          <a:xfrm>
            <a:off x="506159" y="2374920"/>
            <a:ext cx="2786400" cy="720"/>
          </a:xfrm>
          <a:custGeom>
            <a:avLst/>
            <a:gdLst>
              <a:gd name="f0" fmla="val w"/>
              <a:gd name="f1" fmla="val h"/>
              <a:gd name="f2" fmla="val 0"/>
              <a:gd name="f3" fmla="val 2786380"/>
              <a:gd name="f4" fmla="val 635"/>
              <a:gd name="f5" fmla="*/ f0 1 2786380"/>
              <a:gd name="f6" fmla="*/ f1 1 635"/>
              <a:gd name="f7" fmla="val f2"/>
              <a:gd name="f8" fmla="val f3"/>
              <a:gd name="f9" fmla="val f4"/>
              <a:gd name="f10" fmla="+- f9 0 f7"/>
              <a:gd name="f11" fmla="+- f8 0 f7"/>
              <a:gd name="f12" fmla="*/ f11 1 2786380"/>
              <a:gd name="f13" fmla="*/ f10 1 635"/>
              <a:gd name="f14" fmla="*/ 0 1 f12"/>
              <a:gd name="f15" fmla="*/ 2786380 1 f12"/>
              <a:gd name="f16" fmla="*/ 0 1 f13"/>
              <a:gd name="f17" fmla="*/ 63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2786380" h="635">
                <a:moveTo>
                  <a:pt x="f2" y="f2"/>
                </a:moveTo>
                <a:lnTo>
                  <a:pt x="f3" y="f2"/>
                </a:lnTo>
              </a:path>
            </a:pathLst>
          </a:custGeom>
          <a:noFill/>
          <a:ln w="38160" cap="flat">
            <a:solidFill>
              <a:srgbClr val="000000"/>
            </a:solidFill>
            <a:prstDash val="solid"/>
            <a:headEnd type="arrow"/>
            <a:tailEnd type="arrow"/>
          </a:ln>
        </p:spPr>
        <p:txBody>
          <a:bodyPr vert="horz" wrap="square" lIns="109080" tIns="64080" rIns="109080" bIns="6408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7" name="CustomShape 4"/>
          <p:cNvSpPr/>
          <p:nvPr/>
        </p:nvSpPr>
        <p:spPr>
          <a:xfrm>
            <a:off x="236160" y="3783240"/>
            <a:ext cx="2311920" cy="334800"/>
          </a:xfrm>
          <a:custGeom>
            <a:avLst/>
            <a:gdLst>
              <a:gd name="f0" fmla="val w"/>
              <a:gd name="f1" fmla="val h"/>
              <a:gd name="f2" fmla="val 0"/>
              <a:gd name="f3" fmla="val 2312035"/>
              <a:gd name="f4" fmla="val 334645"/>
              <a:gd name="f5" fmla="*/ f0 1 2312035"/>
              <a:gd name="f6" fmla="*/ f1 1 334645"/>
              <a:gd name="f7" fmla="val f2"/>
              <a:gd name="f8" fmla="val f3"/>
              <a:gd name="f9" fmla="val f4"/>
              <a:gd name="f10" fmla="+- f9 0 f7"/>
              <a:gd name="f11" fmla="+- f8 0 f7"/>
              <a:gd name="f12" fmla="*/ f11 1 2312035"/>
              <a:gd name="f13" fmla="*/ f10 1 334645"/>
              <a:gd name="f14" fmla="*/ 0 1 f12"/>
              <a:gd name="f15" fmla="*/ 2312035 1 f12"/>
              <a:gd name="f16" fmla="*/ 0 1 f13"/>
              <a:gd name="f17" fmla="*/ 33464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2312035" h="334645">
                <a:moveTo>
                  <a:pt x="f2" y="f2"/>
                </a:moveTo>
                <a:lnTo>
                  <a:pt x="f3" y="f2"/>
                </a:lnTo>
                <a:lnTo>
                  <a:pt x="f3" y="f4"/>
                </a:lnTo>
                <a:lnTo>
                  <a:pt x="f2" y="f4"/>
                </a:lnTo>
                <a:lnTo>
                  <a:pt x="f2" y="f2"/>
                </a:lnTo>
                <a:close/>
              </a:path>
            </a:pathLst>
          </a:custGeom>
          <a:noFill/>
          <a:ln>
            <a:noFill/>
            <a:prstDash val="solid"/>
          </a:ln>
        </p:spPr>
        <p:txBody>
          <a:bodyPr vert="horz" wrap="none" lIns="90000" tIns="47160" rIns="90000" bIns="47160" anchor="t" anchorCtr="0" compatLnSpc="0">
            <a:noAutofit/>
          </a:bodyPr>
          <a:lstStyle/>
          <a:p>
            <a:pPr marL="0" marR="0" lvl="0" indent="0" algn="l" rtl="0" hangingPunct="1">
              <a:lnSpc>
                <a:spcPct val="100000"/>
              </a:lnSpc>
              <a:spcBef>
                <a:spcPts val="0"/>
              </a:spcBef>
              <a:spcAft>
                <a:spcPts val="0"/>
              </a:spcAft>
              <a:buNone/>
              <a:tabLst/>
            </a:pPr>
            <a:r>
              <a:rPr lang="es-ES" sz="1600" b="0" i="0" u="none" strike="noStrike" kern="1200" cap="none" spc="0" baseline="0">
                <a:ln>
                  <a:noFill/>
                </a:ln>
                <a:solidFill>
                  <a:srgbClr val="000000"/>
                </a:solidFill>
                <a:latin typeface="DejaVu Sans" pitchFamily="18"/>
                <a:ea typeface="DejaVu Sans" pitchFamily="2"/>
                <a:cs typeface="DejaVu Sans" pitchFamily="2"/>
              </a:rPr>
              <a:t>En el ejemplo, IC = 7</a:t>
            </a:r>
          </a:p>
        </p:txBody>
      </p:sp>
      <p:sp>
        <p:nvSpPr>
          <p:cNvPr id="8" name="CustomShape 5"/>
          <p:cNvSpPr/>
          <p:nvPr/>
        </p:nvSpPr>
        <p:spPr>
          <a:xfrm>
            <a:off x="199080" y="792000"/>
            <a:ext cx="6784920" cy="396360"/>
          </a:xfrm>
          <a:custGeom>
            <a:avLst/>
            <a:gdLst>
              <a:gd name="f0" fmla="val w"/>
              <a:gd name="f1" fmla="val h"/>
              <a:gd name="f2" fmla="val 0"/>
              <a:gd name="f3" fmla="val 6784975"/>
              <a:gd name="f4" fmla="val 396240"/>
              <a:gd name="f5" fmla="*/ f0 1 6784975"/>
              <a:gd name="f6" fmla="*/ f1 1 396240"/>
              <a:gd name="f7" fmla="val f2"/>
              <a:gd name="f8" fmla="val f3"/>
              <a:gd name="f9" fmla="val f4"/>
              <a:gd name="f10" fmla="+- f9 0 f7"/>
              <a:gd name="f11" fmla="+- f8 0 f7"/>
              <a:gd name="f12" fmla="*/ f11 1 6784975"/>
              <a:gd name="f13" fmla="*/ f10 1 396240"/>
              <a:gd name="f14" fmla="*/ 0 1 f12"/>
              <a:gd name="f15" fmla="*/ 6784975 1 f12"/>
              <a:gd name="f16" fmla="*/ 0 1 f13"/>
              <a:gd name="f17" fmla="*/ 39624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6784975" h="396240">
                <a:moveTo>
                  <a:pt x="f2" y="f2"/>
                </a:moveTo>
                <a:lnTo>
                  <a:pt x="f3" y="f2"/>
                </a:lnTo>
                <a:lnTo>
                  <a:pt x="f3" y="f4"/>
                </a:lnTo>
                <a:lnTo>
                  <a:pt x="f2" y="f4"/>
                </a:lnTo>
                <a:lnTo>
                  <a:pt x="f2" y="f2"/>
                </a:lnTo>
                <a:close/>
              </a:path>
            </a:pathLst>
          </a:custGeom>
          <a:noFill/>
          <a:ln>
            <a:noFill/>
            <a:prstDash val="solid"/>
          </a:ln>
        </p:spPr>
        <p:txBody>
          <a:bodyPr vert="horz" wrap="none" lIns="90000" tIns="47160" rIns="90000" bIns="47160" anchor="t" anchorCtr="0" compatLnSpc="0">
            <a:noAutofit/>
          </a:bodyPr>
          <a:lstStyle/>
          <a:p>
            <a:pPr marL="0" marR="0" lvl="0" indent="0" algn="l" rtl="0" hangingPunct="1">
              <a:lnSpc>
                <a:spcPct val="100000"/>
              </a:lnSpc>
              <a:spcBef>
                <a:spcPts val="0"/>
              </a:spcBef>
              <a:spcAft>
                <a:spcPts val="0"/>
              </a:spcAft>
              <a:buNone/>
              <a:tabLst/>
            </a:pPr>
            <a:r>
              <a:rPr lang="es-ES" sz="1800" b="1" i="0" u="none" strike="noStrike" kern="1200" cap="none" spc="0" baseline="0">
                <a:ln>
                  <a:noFill/>
                </a:ln>
                <a:solidFill>
                  <a:srgbClr val="000000"/>
                </a:solidFill>
                <a:latin typeface="DejaVu Sans" pitchFamily="18"/>
                <a:ea typeface="DejaVu Sans" pitchFamily="2"/>
                <a:cs typeface="DejaVu Sans" pitchFamily="2"/>
              </a:rPr>
              <a:t>¿Con cuanta </a:t>
            </a:r>
            <a:r>
              <a:rPr lang="es-ES" sz="1800" b="1" i="0" u="sng" strike="noStrike" kern="1200" cap="none" spc="0" baseline="0">
                <a:ln>
                  <a:noFill/>
                </a:ln>
                <a:solidFill>
                  <a:srgbClr val="000000"/>
                </a:solidFill>
                <a:uFill>
                  <a:solidFill>
                    <a:srgbClr val="FFFFFF"/>
                  </a:solidFill>
                </a:uFill>
                <a:latin typeface="DejaVu Sans" pitchFamily="18"/>
                <a:ea typeface="DejaVu Sans" pitchFamily="2"/>
                <a:cs typeface="DejaVu Sans" pitchFamily="2"/>
              </a:rPr>
              <a:t>superficie</a:t>
            </a:r>
            <a:r>
              <a:rPr lang="es-ES" sz="1800" b="1" i="0" u="none" strike="noStrike" kern="1200" cap="none" spc="0" baseline="0">
                <a:ln>
                  <a:noFill/>
                </a:ln>
                <a:solidFill>
                  <a:srgbClr val="000000"/>
                </a:solidFill>
                <a:latin typeface="DejaVu Sans" pitchFamily="18"/>
                <a:ea typeface="DejaVu Sans" pitchFamily="2"/>
                <a:cs typeface="DejaVu Sans" pitchFamily="2"/>
              </a:rPr>
              <a:t> tenemos que trabajar?</a:t>
            </a:r>
          </a:p>
        </p:txBody>
      </p:sp>
      <p:pic>
        <p:nvPicPr>
          <p:cNvPr id="9" name="Imagen 176">
            <a:extLst>
              <a:ext uri="{FF2B5EF4-FFF2-40B4-BE49-F238E27FC236}">
                <a16:creationId xmlns:a16="http://schemas.microsoft.com/office/drawing/2014/main" id="{00000000-0000-0000-0000-000000000000}"/>
              </a:ext>
            </a:extLst>
          </p:cNvPr>
          <p:cNvPicPr>
            <a:picLocks noChangeAspect="1"/>
          </p:cNvPicPr>
          <p:nvPr/>
        </p:nvPicPr>
        <p:blipFill>
          <a:blip r:embed="rId5">
            <a:lum contrast="6000"/>
          </a:blip>
          <a:stretch>
            <a:fillRect/>
          </a:stretch>
        </p:blipFill>
        <p:spPr>
          <a:xfrm>
            <a:off x="4838760" y="1367640"/>
            <a:ext cx="2430000" cy="4827240"/>
          </a:xfrm>
          <a:prstGeom prst="rect">
            <a:avLst/>
          </a:prstGeom>
          <a:noFill/>
          <a:ln>
            <a:noFill/>
          </a:ln>
        </p:spPr>
      </p:pic>
      <p:sp>
        <p:nvSpPr>
          <p:cNvPr id="10" name="CustomShape 7"/>
          <p:cNvSpPr/>
          <p:nvPr/>
        </p:nvSpPr>
        <p:spPr>
          <a:xfrm>
            <a:off x="5051520" y="6173640"/>
            <a:ext cx="2225520" cy="240120"/>
          </a:xfrm>
          <a:custGeom>
            <a:avLst/>
            <a:gdLst>
              <a:gd name="f0" fmla="val w"/>
              <a:gd name="f1" fmla="val h"/>
              <a:gd name="f2" fmla="val 0"/>
              <a:gd name="f3" fmla="val 2225675"/>
              <a:gd name="f4" fmla="val 240030"/>
              <a:gd name="f5" fmla="*/ f0 1 2225675"/>
              <a:gd name="f6" fmla="*/ f1 1 240030"/>
              <a:gd name="f7" fmla="val f2"/>
              <a:gd name="f8" fmla="val f3"/>
              <a:gd name="f9" fmla="val f4"/>
              <a:gd name="f10" fmla="+- f9 0 f7"/>
              <a:gd name="f11" fmla="+- f8 0 f7"/>
              <a:gd name="f12" fmla="*/ f11 1 2225675"/>
              <a:gd name="f13" fmla="*/ f10 1 240030"/>
              <a:gd name="f14" fmla="*/ 0 1 f12"/>
              <a:gd name="f15" fmla="*/ 2225675 1 f12"/>
              <a:gd name="f16" fmla="*/ 0 1 f13"/>
              <a:gd name="f17" fmla="*/ 24003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2225675" h="240030">
                <a:moveTo>
                  <a:pt x="f2" y="f2"/>
                </a:moveTo>
                <a:lnTo>
                  <a:pt x="f3" y="f2"/>
                </a:lnTo>
                <a:lnTo>
                  <a:pt x="f3" y="f4"/>
                </a:lnTo>
                <a:lnTo>
                  <a:pt x="f2" y="f4"/>
                </a:lnTo>
                <a:lnTo>
                  <a:pt x="f2" y="f2"/>
                </a:lnTo>
                <a:close/>
              </a:path>
            </a:pathLst>
          </a:custGeom>
          <a:noFill/>
          <a:ln>
            <a:noFill/>
            <a:prstDash val="solid"/>
          </a:ln>
        </p:spPr>
        <p:txBody>
          <a:bodyPr vert="horz" wrap="square" lIns="90000" tIns="45000" rIns="90000" bIns="45000" anchor="t" anchorCtr="0" compatLnSpc="0">
            <a:noAutofit/>
          </a:bodyPr>
          <a:lstStyle/>
          <a:p>
            <a:pPr marL="0" marR="0" lvl="0" indent="0" algn="l" rtl="0" hangingPunct="1">
              <a:lnSpc>
                <a:spcPct val="102000"/>
              </a:lnSpc>
              <a:spcBef>
                <a:spcPts val="0"/>
              </a:spcBef>
              <a:spcAft>
                <a:spcPts val="0"/>
              </a:spcAft>
              <a:buNone/>
              <a:tabLst/>
            </a:pPr>
            <a:r>
              <a:rPr lang="es-ES" sz="1200" b="0" i="0" u="none" strike="noStrike" kern="1200" cap="none" spc="0" baseline="0">
                <a:ln>
                  <a:noFill/>
                </a:ln>
                <a:solidFill>
                  <a:srgbClr val="000000"/>
                </a:solidFill>
                <a:latin typeface="Verdana" pitchFamily="18"/>
                <a:ea typeface="DejaVu Sans" pitchFamily="2"/>
                <a:cs typeface="DejaVu Sans" pitchFamily="2"/>
              </a:rPr>
              <a:t>Superficie lámina (mm</a:t>
            </a:r>
            <a:r>
              <a:rPr lang="es-ES" sz="1200" b="0" i="0" u="none" strike="noStrike" kern="1200" cap="none" spc="0" baseline="30000">
                <a:ln>
                  <a:noFill/>
                </a:ln>
                <a:solidFill>
                  <a:srgbClr val="000000"/>
                </a:solidFill>
                <a:latin typeface="Verdana" pitchFamily="18"/>
                <a:ea typeface="DejaVu Sans" pitchFamily="2"/>
                <a:cs typeface="DejaVu Sans" pitchFamily="2"/>
              </a:rPr>
              <a:t>2</a:t>
            </a:r>
            <a:r>
              <a:rPr lang="es-ES" sz="1200" b="0" i="0" u="none" strike="noStrike" kern="1200" cap="none" spc="0" baseline="0">
                <a:ln>
                  <a:noFill/>
                </a:ln>
                <a:solidFill>
                  <a:srgbClr val="000000"/>
                </a:solidFill>
                <a:latin typeface="Verdana" pitchFamily="18"/>
                <a:ea typeface="DejaVu Sans" pitchFamily="2"/>
                <a:cs typeface="DejaVu Sans" pitchFamily="2"/>
              </a:rPr>
              <a:t>)</a:t>
            </a:r>
          </a:p>
        </p:txBody>
      </p:sp>
      <p:sp>
        <p:nvSpPr>
          <p:cNvPr id="11" name="Line 9"/>
          <p:cNvSpPr/>
          <p:nvPr/>
        </p:nvSpPr>
        <p:spPr>
          <a:xfrm>
            <a:off x="5301719" y="3330720"/>
            <a:ext cx="440640" cy="72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36360" cap="flat">
            <a:solidFill>
              <a:srgbClr val="FF3399"/>
            </a:solidFill>
            <a:prstDash val="solid"/>
          </a:ln>
        </p:spPr>
        <p:txBody>
          <a:bodyPr vert="horz" wrap="square" lIns="108000" tIns="63000" rIns="108000" bIns="6300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12" name="Line 10"/>
          <p:cNvSpPr/>
          <p:nvPr/>
        </p:nvSpPr>
        <p:spPr>
          <a:xfrm>
            <a:off x="5716800" y="3339000"/>
            <a:ext cx="360" cy="261108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w="36360" cap="flat">
            <a:solidFill>
              <a:srgbClr val="FF3399"/>
            </a:solidFill>
            <a:prstDash val="solid"/>
          </a:ln>
        </p:spPr>
        <p:txBody>
          <a:bodyPr vert="horz" wrap="square" lIns="108000" tIns="63000" rIns="108000" bIns="6300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13" name="CustomShape 11"/>
          <p:cNvSpPr/>
          <p:nvPr/>
        </p:nvSpPr>
        <p:spPr>
          <a:xfrm>
            <a:off x="5219640" y="6473879"/>
            <a:ext cx="1669319" cy="220320"/>
          </a:xfrm>
          <a:custGeom>
            <a:avLst/>
            <a:gdLst>
              <a:gd name="f0" fmla="val w"/>
              <a:gd name="f1" fmla="val h"/>
              <a:gd name="f2" fmla="val 0"/>
              <a:gd name="f3" fmla="val 1669415"/>
              <a:gd name="f4" fmla="val 220345"/>
              <a:gd name="f5" fmla="*/ f0 1 1669415"/>
              <a:gd name="f6" fmla="*/ f1 1 220345"/>
              <a:gd name="f7" fmla="val f2"/>
              <a:gd name="f8" fmla="val f3"/>
              <a:gd name="f9" fmla="val f4"/>
              <a:gd name="f10" fmla="+- f9 0 f7"/>
              <a:gd name="f11" fmla="+- f8 0 f7"/>
              <a:gd name="f12" fmla="*/ f11 1 1669415"/>
              <a:gd name="f13" fmla="*/ f10 1 220345"/>
              <a:gd name="f14" fmla="*/ 0 1 f12"/>
              <a:gd name="f15" fmla="*/ 1669415 1 f12"/>
              <a:gd name="f16" fmla="*/ 0 1 f13"/>
              <a:gd name="f17" fmla="*/ 22034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1669415" h="220345">
                <a:moveTo>
                  <a:pt x="f2" y="f2"/>
                </a:moveTo>
                <a:lnTo>
                  <a:pt x="f3" y="f2"/>
                </a:lnTo>
                <a:lnTo>
                  <a:pt x="f3" y="f4"/>
                </a:lnTo>
                <a:lnTo>
                  <a:pt x="f2" y="f4"/>
                </a:lnTo>
                <a:lnTo>
                  <a:pt x="f2" y="f2"/>
                </a:lnTo>
                <a:close/>
              </a:path>
            </a:pathLst>
          </a:custGeom>
          <a:noFill/>
          <a:ln>
            <a:noFill/>
            <a:prstDash val="solid"/>
          </a:ln>
        </p:spPr>
        <p:txBody>
          <a:bodyPr vert="horz" wrap="square" lIns="90000" tIns="45000" rIns="90000" bIns="45000" anchor="t" anchorCtr="0" compatLnSpc="0">
            <a:noAutofit/>
          </a:bodyPr>
          <a:lstStyle/>
          <a:p>
            <a:pPr marL="0" marR="0" lvl="0" indent="0" algn="l" rtl="0" hangingPunct="1">
              <a:lnSpc>
                <a:spcPct val="100000"/>
              </a:lnSpc>
              <a:spcBef>
                <a:spcPts val="0"/>
              </a:spcBef>
              <a:spcAft>
                <a:spcPts val="0"/>
              </a:spcAft>
              <a:buNone/>
              <a:tabLst/>
            </a:pPr>
            <a:r>
              <a:rPr lang="es-ES" sz="1100" b="0" i="0" u="none" strike="noStrike" kern="1200" cap="none" spc="0" baseline="0">
                <a:ln>
                  <a:noFill/>
                </a:ln>
                <a:solidFill>
                  <a:srgbClr val="000000"/>
                </a:solidFill>
                <a:latin typeface="DejaVu Sans" pitchFamily="18"/>
                <a:ea typeface="DejaVu Sans" pitchFamily="2"/>
                <a:cs typeface="DejaVu Sans" pitchFamily="2"/>
              </a:rPr>
              <a:t>(Roubault, M. 1987)</a:t>
            </a:r>
          </a:p>
        </p:txBody>
      </p:sp>
      <p:sp>
        <p:nvSpPr>
          <p:cNvPr id="14" name="CuadroTexto1"/>
          <p:cNvSpPr txBox="1"/>
          <p:nvPr/>
        </p:nvSpPr>
        <p:spPr>
          <a:xfrm rot="16200000">
            <a:off x="3760740" y="3965580"/>
            <a:ext cx="2009160" cy="304920"/>
          </a:xfrm>
          <a:prstGeom prst="rect">
            <a:avLst/>
          </a:prstGeom>
          <a:noFill/>
          <a:ln>
            <a:noFill/>
          </a:ln>
        </p:spPr>
        <p:txBody>
          <a:bodyPr vert="horz" wrap="square" lIns="91440" tIns="45720" rIns="91440" bIns="45720" anchor="t" anchorCtr="0" compatLnSpc="0">
            <a:noAutofit/>
          </a:bodyPr>
          <a:lstStyle/>
          <a:p>
            <a:pPr marL="0" marR="0" lvl="0" indent="0" algn="l" rtl="1" hangingPunct="1">
              <a:lnSpc>
                <a:spcPct val="100000"/>
              </a:lnSpc>
              <a:spcBef>
                <a:spcPts val="0"/>
              </a:spcBef>
              <a:spcAft>
                <a:spcPts val="0"/>
              </a:spcAft>
              <a:buNone/>
              <a:tabLst/>
            </a:pPr>
            <a:r>
              <a:rPr lang="es-ES" sz="1400" b="0" i="0" u="none" strike="noStrike" kern="1200" cap="none" spc="0" baseline="0" dirty="0">
                <a:ln>
                  <a:noFill/>
                </a:ln>
                <a:solidFill>
                  <a:srgbClr val="000000"/>
                </a:solidFill>
                <a:latin typeface="DejaVu Sans" pitchFamily="18"/>
                <a:ea typeface="DejaVu Sans" pitchFamily="2"/>
                <a:cs typeface="DejaVu Sans" pitchFamily="2"/>
              </a:rPr>
              <a:t>IC: Índice de Chayes</a:t>
            </a:r>
          </a:p>
        </p:txBody>
      </p:sp>
      <p:sp>
        <p:nvSpPr>
          <p:cNvPr id="15" name="Forma libre 14"/>
          <p:cNvSpPr/>
          <p:nvPr/>
        </p:nvSpPr>
        <p:spPr>
          <a:xfrm>
            <a:off x="8784000" y="0"/>
            <a:ext cx="360000" cy="28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6E6FF"/>
          </a:solidFill>
          <a:ln w="0">
            <a:solidFill>
              <a:srgbClr val="3465A4"/>
            </a:solidFill>
            <a:prstDash val="solid"/>
          </a:ln>
        </p:spPr>
        <p:txBody>
          <a:bodyPr vert="horz" wrap="square" lIns="90000" tIns="45000" rIns="90000" bIns="45000" anchor="ctr" anchorCtr="0" compatLnSpc="0">
            <a:noAutofit/>
          </a:bodyPr>
          <a:lstStyle/>
          <a:p>
            <a:pPr marL="0" marR="0" lvl="0" indent="0" algn="ctr" rtl="0" hangingPunct="0">
              <a:lnSpc>
                <a:spcPct val="100000"/>
              </a:lnSpc>
              <a:spcBef>
                <a:spcPts val="0"/>
              </a:spcBef>
              <a:spcAft>
                <a:spcPts val="0"/>
              </a:spcAft>
              <a:buNone/>
              <a:tabLst/>
            </a:pPr>
            <a:r>
              <a:rPr lang="es-ES" sz="1800" b="0" i="0" u="none" strike="noStrike" kern="1200" cap="none">
                <a:ln>
                  <a:noFill/>
                </a:ln>
                <a:latin typeface="Liberation Sans" pitchFamily="18"/>
                <a:ea typeface="AR PL SungtiL GB" pitchFamily="2"/>
                <a:cs typeface="Lohit Devanagari" pitchFamily="2"/>
              </a:rPr>
              <a:t>7</a:t>
            </a:r>
          </a:p>
        </p:txBody>
      </p:sp>
      <p:sp>
        <p:nvSpPr>
          <p:cNvPr id="16" name="Forma libre 15"/>
          <p:cNvSpPr/>
          <p:nvPr/>
        </p:nvSpPr>
        <p:spPr>
          <a:xfrm>
            <a:off x="5544000" y="1872000"/>
            <a:ext cx="360000" cy="28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0">
            <a:solidFill>
              <a:srgbClr val="FFFFFF"/>
            </a:solidFill>
            <a:prstDash val="solid"/>
          </a:ln>
        </p:spPr>
        <p:txBody>
          <a:bodyPr vert="horz" wrap="square" lIns="90000" tIns="45000" rIns="90000" bIns="45000" anchor="ctr" anchorCtr="0" compatLnSpc="0">
            <a:noAutofit/>
          </a:bodyPr>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17" name="Conector recto 16"/>
          <p:cNvSpPr/>
          <p:nvPr/>
        </p:nvSpPr>
        <p:spPr>
          <a:xfrm>
            <a:off x="5328000" y="2160000"/>
            <a:ext cx="575999" cy="0"/>
          </a:xfrm>
          <a:prstGeom prst="line">
            <a:avLst/>
          </a:prstGeom>
          <a:noFill/>
          <a:ln w="15120">
            <a:solidFill>
              <a:srgbClr val="000000"/>
            </a:solidFill>
            <a:prstDash val="solid"/>
          </a:ln>
        </p:spPr>
        <p:txBody>
          <a:bodyPr vert="horz" wrap="square" lIns="97200" tIns="52200" rIns="97200" bIns="52200" anchor="ctr"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20" name="Conector recto 19"/>
          <p:cNvSpPr/>
          <p:nvPr/>
        </p:nvSpPr>
        <p:spPr>
          <a:xfrm>
            <a:off x="5724000" y="1899720"/>
            <a:ext cx="144000" cy="0"/>
          </a:xfrm>
          <a:prstGeom prst="line">
            <a:avLst/>
          </a:prstGeom>
          <a:noFill/>
          <a:ln w="18000">
            <a:solidFill>
              <a:srgbClr val="000000"/>
            </a:solidFill>
            <a:prstDash val="solid"/>
          </a:ln>
        </p:spPr>
        <p:txBody>
          <a:bodyPr vert="horz" wrap="square" lIns="99000" tIns="54000" rIns="99000" bIns="54000" anchor="ctr"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21" name="CuadroTexto 20"/>
          <p:cNvSpPr txBox="1"/>
          <p:nvPr/>
        </p:nvSpPr>
        <p:spPr>
          <a:xfrm>
            <a:off x="5629461" y="1810273"/>
            <a:ext cx="238539" cy="369332"/>
          </a:xfrm>
          <a:prstGeom prst="rect">
            <a:avLst/>
          </a:prstGeom>
          <a:noFill/>
        </p:spPr>
        <p:txBody>
          <a:bodyPr wrap="square" rtlCol="0">
            <a:spAutoFit/>
          </a:bodyPr>
          <a:lstStyle/>
          <a:p>
            <a:r>
              <a:rPr lang="es-ES" dirty="0" smtClean="0">
                <a:latin typeface="Symbol" panose="05050102010706020507" pitchFamily="18" charset="2"/>
              </a:rPr>
              <a:t>s</a:t>
            </a:r>
            <a:endParaRPr lang="en-US" dirty="0">
              <a:latin typeface="Symbol" panose="05050102010706020507" pitchFamily="18" charset="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name="Slide8">
    <p:bg>
      <p:bgPr>
        <a:solidFill>
          <a:srgbClr val="FFFFFF"/>
        </a:solidFill>
        <a:effectLst/>
      </p:bgPr>
    </p:bg>
    <p:spTree>
      <p:nvGrpSpPr>
        <p:cNvPr id="1" name=""/>
        <p:cNvGrpSpPr/>
        <p:nvPr/>
      </p:nvGrpSpPr>
      <p:grpSpPr>
        <a:xfrm>
          <a:off x="0" y="0"/>
          <a:ext cx="0" cy="0"/>
          <a:chOff x="0" y="0"/>
          <a:chExt cx="0" cy="0"/>
        </a:xfrm>
      </p:grpSpPr>
      <p:sp>
        <p:nvSpPr>
          <p:cNvPr id="2" name="CustomShape 1"/>
          <p:cNvSpPr/>
          <p:nvPr/>
        </p:nvSpPr>
        <p:spPr>
          <a:xfrm>
            <a:off x="0" y="0"/>
            <a:ext cx="8784000" cy="394920"/>
          </a:xfrm>
          <a:custGeom>
            <a:avLst/>
            <a:gdLst>
              <a:gd name="f0" fmla="val w"/>
              <a:gd name="f1" fmla="val h"/>
              <a:gd name="f2" fmla="val 0"/>
              <a:gd name="f3" fmla="val 8862695"/>
              <a:gd name="f4" fmla="val 393065"/>
              <a:gd name="f5" fmla="*/ f0 1 8862695"/>
              <a:gd name="f6" fmla="*/ f1 1 393065"/>
              <a:gd name="f7" fmla="val f2"/>
              <a:gd name="f8" fmla="val f3"/>
              <a:gd name="f9" fmla="val f4"/>
              <a:gd name="f10" fmla="+- f9 0 f7"/>
              <a:gd name="f11" fmla="+- f8 0 f7"/>
              <a:gd name="f12" fmla="*/ f11 1 8862695"/>
              <a:gd name="f13" fmla="*/ f10 1 393065"/>
              <a:gd name="f14" fmla="*/ 0 1 f12"/>
              <a:gd name="f15" fmla="*/ 8862695 1 f12"/>
              <a:gd name="f16" fmla="*/ 0 1 f13"/>
              <a:gd name="f17" fmla="*/ 39306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8862695" h="393065">
                <a:moveTo>
                  <a:pt x="f2" y="f2"/>
                </a:moveTo>
                <a:lnTo>
                  <a:pt x="f3" y="f2"/>
                </a:lnTo>
                <a:lnTo>
                  <a:pt x="f3" y="f4"/>
                </a:lnTo>
                <a:lnTo>
                  <a:pt x="f2" y="f4"/>
                </a:lnTo>
                <a:lnTo>
                  <a:pt x="f2" y="f2"/>
                </a:lnTo>
                <a:close/>
              </a:path>
            </a:pathLst>
          </a:custGeom>
          <a:solidFill>
            <a:srgbClr val="729FCF"/>
          </a:solidFill>
          <a:ln>
            <a:noFill/>
            <a:prstDash val="solid"/>
          </a:ln>
        </p:spPr>
        <p:txBody>
          <a:bodyPr vert="horz" wrap="none" lIns="90000" tIns="45000" rIns="90000" bIns="45000" anchor="t" anchorCtr="0" compatLnSpc="0">
            <a:noAutofit/>
          </a:bodyPr>
          <a:lstStyle/>
          <a:p>
            <a:pPr marL="0" marR="0" lvl="0" indent="0" algn="l" rtl="0" hangingPunct="1">
              <a:lnSpc>
                <a:spcPct val="100000"/>
              </a:lnSpc>
              <a:spcBef>
                <a:spcPts val="0"/>
              </a:spcBef>
              <a:spcAft>
                <a:spcPts val="0"/>
              </a:spcAft>
              <a:buNone/>
              <a:tabLst/>
            </a:pPr>
            <a:r>
              <a:rPr lang="es-ES" sz="2000" b="1" i="0" u="none" strike="noStrike" kern="1200" cap="none" spc="0" baseline="0">
                <a:ln>
                  <a:noFill/>
                </a:ln>
                <a:solidFill>
                  <a:srgbClr val="FFFFFF"/>
                </a:solidFill>
                <a:latin typeface="DejaVu Sans" pitchFamily="18"/>
                <a:ea typeface="DejaVu Sans" pitchFamily="2"/>
                <a:cs typeface="DejaVu Sans" pitchFamily="2"/>
              </a:rPr>
              <a:t>COMO DETERMINAR EL NÚMERO DE IMÁGENES NECESARIAS</a:t>
            </a:r>
          </a:p>
        </p:txBody>
      </p:sp>
      <p:sp>
        <p:nvSpPr>
          <p:cNvPr id="3" name="CustomShape 2"/>
          <p:cNvSpPr/>
          <p:nvPr/>
        </p:nvSpPr>
        <p:spPr>
          <a:xfrm>
            <a:off x="286920" y="792000"/>
            <a:ext cx="4390560" cy="358200"/>
          </a:xfrm>
          <a:custGeom>
            <a:avLst/>
            <a:gdLst>
              <a:gd name="f0" fmla="val w"/>
              <a:gd name="f1" fmla="val h"/>
              <a:gd name="f2" fmla="val 0"/>
              <a:gd name="f3" fmla="val 4390390"/>
              <a:gd name="f4" fmla="val 358140"/>
              <a:gd name="f5" fmla="*/ f0 1 4390390"/>
              <a:gd name="f6" fmla="*/ f1 1 358140"/>
              <a:gd name="f7" fmla="val f2"/>
              <a:gd name="f8" fmla="val f3"/>
              <a:gd name="f9" fmla="val f4"/>
              <a:gd name="f10" fmla="+- f9 0 f7"/>
              <a:gd name="f11" fmla="+- f8 0 f7"/>
              <a:gd name="f12" fmla="*/ f11 1 4390390"/>
              <a:gd name="f13" fmla="*/ f10 1 358140"/>
              <a:gd name="f14" fmla="*/ 0 1 f12"/>
              <a:gd name="f15" fmla="*/ 4390390 1 f12"/>
              <a:gd name="f16" fmla="*/ 0 1 f13"/>
              <a:gd name="f17" fmla="*/ 35814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4390390" h="358140">
                <a:moveTo>
                  <a:pt x="f2" y="f2"/>
                </a:moveTo>
                <a:lnTo>
                  <a:pt x="f3" y="f2"/>
                </a:lnTo>
                <a:lnTo>
                  <a:pt x="f3" y="f4"/>
                </a:lnTo>
                <a:lnTo>
                  <a:pt x="f2" y="f4"/>
                </a:lnTo>
                <a:lnTo>
                  <a:pt x="f2" y="f2"/>
                </a:lnTo>
                <a:close/>
              </a:path>
            </a:pathLst>
          </a:custGeom>
          <a:noFill/>
          <a:ln>
            <a:noFill/>
            <a:prstDash val="solid"/>
          </a:ln>
        </p:spPr>
        <p:txBody>
          <a:bodyPr vert="horz" wrap="square" lIns="90000" tIns="45000" rIns="90000" bIns="45000" anchor="t" anchorCtr="0" compatLnSpc="0">
            <a:noAutofit/>
          </a:bodyPr>
          <a:lstStyle/>
          <a:p>
            <a:pPr marL="0" marR="0" lvl="0" indent="0" algn="l" rtl="0" hangingPunct="1">
              <a:lnSpc>
                <a:spcPct val="100000"/>
              </a:lnSpc>
              <a:spcBef>
                <a:spcPts val="0"/>
              </a:spcBef>
              <a:spcAft>
                <a:spcPts val="0"/>
              </a:spcAft>
              <a:buNone/>
              <a:tabLst/>
            </a:pPr>
            <a:r>
              <a:rPr lang="es-ES" sz="1600" b="1" i="0" u="none" strike="noStrike" kern="1200" cap="none" spc="0" baseline="0">
                <a:ln>
                  <a:noFill/>
                </a:ln>
                <a:solidFill>
                  <a:srgbClr val="000000"/>
                </a:solidFill>
                <a:latin typeface="DejaVu Sans" pitchFamily="18"/>
                <a:ea typeface="DejaVu Sans" pitchFamily="2"/>
                <a:cs typeface="DejaVu Sans" pitchFamily="2"/>
              </a:rPr>
              <a:t>1. Calculamos el IC de nuestra roca</a:t>
            </a:r>
          </a:p>
        </p:txBody>
      </p:sp>
      <p:pic>
        <p:nvPicPr>
          <p:cNvPr id="4" name="Imagen 184">
            <a:extLst>
              <a:ext uri="{FF2B5EF4-FFF2-40B4-BE49-F238E27FC236}">
                <a16:creationId xmlns:a16="http://schemas.microsoft.com/office/drawing/2014/main" id="{00000000-0000-0000-0000-000000000000}"/>
              </a:ext>
            </a:extLst>
          </p:cNvPr>
          <p:cNvPicPr>
            <a:picLocks noChangeAspect="1"/>
          </p:cNvPicPr>
          <p:nvPr/>
        </p:nvPicPr>
        <p:blipFill>
          <a:blip r:embed="rId3"/>
          <a:stretch>
            <a:fillRect/>
          </a:stretch>
        </p:blipFill>
        <p:spPr>
          <a:xfrm>
            <a:off x="360000" y="1294200"/>
            <a:ext cx="5079240" cy="864359"/>
          </a:xfrm>
          <a:prstGeom prst="rect">
            <a:avLst/>
          </a:prstGeom>
          <a:noFill/>
          <a:ln>
            <a:noFill/>
          </a:ln>
        </p:spPr>
      </p:pic>
      <p:sp>
        <p:nvSpPr>
          <p:cNvPr id="5" name="CustomShape 3"/>
          <p:cNvSpPr/>
          <p:nvPr/>
        </p:nvSpPr>
        <p:spPr>
          <a:xfrm>
            <a:off x="360000" y="4826520"/>
            <a:ext cx="5322600" cy="357480"/>
          </a:xfrm>
          <a:custGeom>
            <a:avLst/>
            <a:gdLst>
              <a:gd name="f0" fmla="val w"/>
              <a:gd name="f1" fmla="val h"/>
              <a:gd name="f2" fmla="val 0"/>
              <a:gd name="f3" fmla="val 5322570"/>
              <a:gd name="f4" fmla="val 357505"/>
              <a:gd name="f5" fmla="*/ f0 1 5322570"/>
              <a:gd name="f6" fmla="*/ f1 1 357505"/>
              <a:gd name="f7" fmla="val f2"/>
              <a:gd name="f8" fmla="val f3"/>
              <a:gd name="f9" fmla="val f4"/>
              <a:gd name="f10" fmla="+- f9 0 f7"/>
              <a:gd name="f11" fmla="+- f8 0 f7"/>
              <a:gd name="f12" fmla="*/ f11 1 5322570"/>
              <a:gd name="f13" fmla="*/ f10 1 357505"/>
              <a:gd name="f14" fmla="*/ 0 1 f12"/>
              <a:gd name="f15" fmla="*/ 5322570 1 f12"/>
              <a:gd name="f16" fmla="*/ 0 1 f13"/>
              <a:gd name="f17" fmla="*/ 35750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5322570" h="357505">
                <a:moveTo>
                  <a:pt x="f2" y="f2"/>
                </a:moveTo>
                <a:lnTo>
                  <a:pt x="f3" y="f2"/>
                </a:lnTo>
                <a:lnTo>
                  <a:pt x="f3" y="f4"/>
                </a:lnTo>
                <a:lnTo>
                  <a:pt x="f2" y="f4"/>
                </a:lnTo>
                <a:lnTo>
                  <a:pt x="f2" y="f2"/>
                </a:lnTo>
                <a:close/>
              </a:path>
            </a:pathLst>
          </a:custGeom>
          <a:noFill/>
          <a:ln>
            <a:noFill/>
            <a:prstDash val="solid"/>
          </a:ln>
        </p:spPr>
        <p:txBody>
          <a:bodyPr vert="horz" wrap="square" lIns="90000" tIns="45000" rIns="90000" bIns="45000" anchor="t" anchorCtr="0" compatLnSpc="0">
            <a:noAutofit/>
          </a:bodyPr>
          <a:lstStyle/>
          <a:p>
            <a:pPr marL="0" marR="0" lvl="0" indent="0" algn="l" rtl="0" hangingPunct="1">
              <a:lnSpc>
                <a:spcPct val="100000"/>
              </a:lnSpc>
              <a:spcBef>
                <a:spcPts val="0"/>
              </a:spcBef>
              <a:spcAft>
                <a:spcPts val="0"/>
              </a:spcAft>
              <a:buNone/>
              <a:tabLst/>
            </a:pPr>
            <a:r>
              <a:rPr lang="es-ES" sz="1600" b="1" i="0" u="none" strike="noStrike" kern="1200" cap="none" spc="0" baseline="0">
                <a:ln>
                  <a:noFill/>
                </a:ln>
                <a:solidFill>
                  <a:srgbClr val="000000"/>
                </a:solidFill>
                <a:latin typeface="DejaVu Sans" pitchFamily="18"/>
                <a:ea typeface="DejaVu Sans" pitchFamily="2"/>
                <a:cs typeface="DejaVu Sans" pitchFamily="2"/>
              </a:rPr>
              <a:t>2. Determinamos el nº de imágenes a contar</a:t>
            </a:r>
          </a:p>
        </p:txBody>
      </p:sp>
      <p:graphicFrame>
        <p:nvGraphicFramePr>
          <p:cNvPr id="6" name="Tabla 5"/>
          <p:cNvGraphicFramePr>
            <a:graphicFrameLocks noGrp="1"/>
          </p:cNvGraphicFramePr>
          <p:nvPr>
            <p:extLst>
              <p:ext uri="{D42A27DB-BD31-4B8C-83A1-F6EECF244321}">
                <p14:modId xmlns:p14="http://schemas.microsoft.com/office/powerpoint/2010/main" val="1922220176"/>
              </p:ext>
            </p:extLst>
          </p:nvPr>
        </p:nvGraphicFramePr>
        <p:xfrm>
          <a:off x="1553760" y="2343240"/>
          <a:ext cx="1964140" cy="2397655"/>
        </p:xfrm>
        <a:graphic>
          <a:graphicData uri="http://schemas.openxmlformats.org/drawingml/2006/table">
            <a:tbl>
              <a:tblPr/>
              <a:tblGrid>
                <a:gridCol w="770340">
                  <a:extLst>
                    <a:ext uri="{9D8B030D-6E8A-4147-A177-3AD203B41FA5}">
                      <a16:colId xmlns:a16="http://schemas.microsoft.com/office/drawing/2014/main" val="3235391901"/>
                    </a:ext>
                  </a:extLst>
                </a:gridCol>
                <a:gridCol w="615950">
                  <a:extLst>
                    <a:ext uri="{9D8B030D-6E8A-4147-A177-3AD203B41FA5}">
                      <a16:colId xmlns:a16="http://schemas.microsoft.com/office/drawing/2014/main" val="3530963935"/>
                    </a:ext>
                  </a:extLst>
                </a:gridCol>
                <a:gridCol w="577850">
                  <a:extLst>
                    <a:ext uri="{9D8B030D-6E8A-4147-A177-3AD203B41FA5}">
                      <a16:colId xmlns:a16="http://schemas.microsoft.com/office/drawing/2014/main" val="2779064317"/>
                    </a:ext>
                  </a:extLst>
                </a:gridCol>
              </a:tblGrid>
              <a:tr h="294840">
                <a:tc>
                  <a:txBody>
                    <a:bodyPr/>
                    <a:lstStyle/>
                    <a:p>
                      <a:pPr marL="0" marR="0" indent="0" rtl="0" hangingPunct="0">
                        <a:lnSpc>
                          <a:spcPct val="100000"/>
                        </a:lnSpc>
                        <a:spcBef>
                          <a:spcPts val="0"/>
                        </a:spcBef>
                        <a:spcAft>
                          <a:spcPts val="0"/>
                        </a:spcAft>
                        <a:tabLst/>
                      </a:pPr>
                      <a:endParaRPr lang="es-ES" sz="1800" b="0" i="0" u="none" strike="noStrike" kern="1200" cap="none">
                        <a:ln>
                          <a:noFill/>
                        </a:ln>
                        <a:latin typeface="Liberation Sans" pitchFamily="18"/>
                      </a:endParaRPr>
                    </a:p>
                  </a:txBody>
                  <a:tcPr/>
                </a:tc>
                <a:tc>
                  <a:txBody>
                    <a:bodyPr/>
                    <a:lstStyle/>
                    <a:p>
                      <a:pPr marL="0" marR="0" lvl="0" indent="0" algn="ctr" rtl="0" hangingPunct="0">
                        <a:lnSpc>
                          <a:spcPct val="98000"/>
                        </a:lnSpc>
                        <a:spcBef>
                          <a:spcPts val="0"/>
                        </a:spcBef>
                        <a:spcAft>
                          <a:spcPts val="0"/>
                        </a:spcAft>
                        <a:buNone/>
                        <a:tabLst/>
                      </a:pPr>
                      <a:r>
                        <a:rPr lang="es-ES" sz="1400" b="0" i="0" u="none" strike="noStrike" kern="1200" cap="none">
                          <a:ln>
                            <a:noFill/>
                          </a:ln>
                          <a:solidFill>
                            <a:srgbClr val="000000"/>
                          </a:solidFill>
                          <a:latin typeface="DejaVu Serif" pitchFamily="17"/>
                          <a:ea typeface="Microsoft YaHei" pitchFamily="2"/>
                          <a:cs typeface="Times New Roman" pitchFamily="1"/>
                        </a:rPr>
                        <a:t>mm</a:t>
                      </a:r>
                    </a:p>
                  </a:txBody>
                  <a:tcPr/>
                </a:tc>
                <a:tc>
                  <a:txBody>
                    <a:bodyPr/>
                    <a:lstStyle/>
                    <a:p>
                      <a:pPr marL="0" marR="0" lvl="0" indent="0" algn="ctr" rtl="0" hangingPunct="0">
                        <a:lnSpc>
                          <a:spcPct val="98000"/>
                        </a:lnSpc>
                        <a:spcBef>
                          <a:spcPts val="0"/>
                        </a:spcBef>
                        <a:spcAft>
                          <a:spcPts val="0"/>
                        </a:spcAft>
                        <a:buNone/>
                        <a:tabLst/>
                      </a:pPr>
                      <a:r>
                        <a:rPr lang="es-ES" sz="1400" b="0" i="0" u="none" strike="noStrike" kern="1200" cap="none" dirty="0">
                          <a:ln>
                            <a:noFill/>
                          </a:ln>
                          <a:solidFill>
                            <a:srgbClr val="000000"/>
                          </a:solidFill>
                          <a:latin typeface="DejaVu Serif" pitchFamily="17"/>
                          <a:ea typeface="Microsoft YaHei" pitchFamily="2"/>
                          <a:cs typeface="Times New Roman" pitchFamily="1"/>
                        </a:rPr>
                        <a:t>nº</a:t>
                      </a:r>
                    </a:p>
                  </a:txBody>
                  <a:tcPr/>
                </a:tc>
                <a:extLst>
                  <a:ext uri="{0D108BD9-81ED-4DB2-BD59-A6C34878D82A}">
                    <a16:rowId xmlns:a16="http://schemas.microsoft.com/office/drawing/2014/main" val="3562277349"/>
                  </a:ext>
                </a:extLst>
              </a:tr>
              <a:tr h="294840">
                <a:tc>
                  <a:txBody>
                    <a:bodyPr/>
                    <a:lstStyle/>
                    <a:p>
                      <a:pPr marL="0" marR="0" lvl="0" indent="0" algn="ctr" rtl="0" hangingPunct="0">
                        <a:lnSpc>
                          <a:spcPct val="98000"/>
                        </a:lnSpc>
                        <a:spcBef>
                          <a:spcPts val="0"/>
                        </a:spcBef>
                        <a:spcAft>
                          <a:spcPts val="0"/>
                        </a:spcAft>
                        <a:buNone/>
                        <a:tabLst/>
                      </a:pPr>
                      <a:r>
                        <a:rPr lang="es-ES" sz="1400" b="0" i="0" u="none" strike="noStrike" kern="1200" cap="none">
                          <a:ln>
                            <a:noFill/>
                          </a:ln>
                          <a:solidFill>
                            <a:srgbClr val="000000"/>
                          </a:solidFill>
                          <a:latin typeface="DejaVu Serif" pitchFamily="17"/>
                          <a:ea typeface="Microsoft YaHei" pitchFamily="2"/>
                          <a:cs typeface="Times New Roman" pitchFamily="1"/>
                        </a:rPr>
                        <a:t>L1</a:t>
                      </a:r>
                    </a:p>
                  </a:txBody>
                  <a:tcPr/>
                </a:tc>
                <a:tc>
                  <a:txBody>
                    <a:bodyPr/>
                    <a:lstStyle/>
                    <a:p>
                      <a:pPr marL="0" marR="0" lvl="0" indent="0" algn="ctr" rtl="0" hangingPunct="0">
                        <a:lnSpc>
                          <a:spcPct val="98000"/>
                        </a:lnSpc>
                        <a:spcBef>
                          <a:spcPts val="0"/>
                        </a:spcBef>
                        <a:spcAft>
                          <a:spcPts val="0"/>
                        </a:spcAft>
                        <a:buNone/>
                        <a:tabLst/>
                      </a:pPr>
                      <a:r>
                        <a:rPr lang="es-ES" sz="1400" b="0" i="0" u="none" strike="noStrike" kern="1200" cap="none">
                          <a:ln>
                            <a:noFill/>
                          </a:ln>
                          <a:solidFill>
                            <a:srgbClr val="000000"/>
                          </a:solidFill>
                          <a:latin typeface="DejaVu Serif" pitchFamily="17"/>
                          <a:ea typeface="Microsoft YaHei" pitchFamily="2"/>
                          <a:cs typeface="Times New Roman" pitchFamily="1"/>
                        </a:rPr>
                        <a:t>63</a:t>
                      </a:r>
                    </a:p>
                  </a:txBody>
                  <a:tcPr/>
                </a:tc>
                <a:tc>
                  <a:txBody>
                    <a:bodyPr/>
                    <a:lstStyle/>
                    <a:p>
                      <a:pPr marL="0" marR="0" lvl="0" indent="0" algn="ctr" rtl="0" hangingPunct="0">
                        <a:lnSpc>
                          <a:spcPct val="98000"/>
                        </a:lnSpc>
                        <a:spcBef>
                          <a:spcPts val="0"/>
                        </a:spcBef>
                        <a:spcAft>
                          <a:spcPts val="0"/>
                        </a:spcAft>
                        <a:buNone/>
                        <a:tabLst/>
                      </a:pPr>
                      <a:r>
                        <a:rPr lang="es-ES" sz="1400" b="0" i="0" u="none" strike="noStrike" kern="1200" cap="none" dirty="0">
                          <a:ln>
                            <a:noFill/>
                          </a:ln>
                          <a:solidFill>
                            <a:srgbClr val="000000"/>
                          </a:solidFill>
                          <a:latin typeface="DejaVu Serif" pitchFamily="17"/>
                          <a:ea typeface="Microsoft YaHei" pitchFamily="2"/>
                          <a:cs typeface="Times New Roman" pitchFamily="1"/>
                        </a:rPr>
                        <a:t>48</a:t>
                      </a:r>
                    </a:p>
                  </a:txBody>
                  <a:tcPr/>
                </a:tc>
                <a:extLst>
                  <a:ext uri="{0D108BD9-81ED-4DB2-BD59-A6C34878D82A}">
                    <a16:rowId xmlns:a16="http://schemas.microsoft.com/office/drawing/2014/main" val="2708402752"/>
                  </a:ext>
                </a:extLst>
              </a:tr>
              <a:tr h="294840">
                <a:tc>
                  <a:txBody>
                    <a:bodyPr/>
                    <a:lstStyle/>
                    <a:p>
                      <a:pPr marL="0" marR="0" lvl="0" indent="0" algn="ctr" rtl="0" hangingPunct="0">
                        <a:lnSpc>
                          <a:spcPct val="98000"/>
                        </a:lnSpc>
                        <a:spcBef>
                          <a:spcPts val="0"/>
                        </a:spcBef>
                        <a:spcAft>
                          <a:spcPts val="0"/>
                        </a:spcAft>
                        <a:buNone/>
                        <a:tabLst/>
                      </a:pPr>
                      <a:r>
                        <a:rPr lang="es-ES" sz="1400" b="0" i="0" u="none" strike="noStrike" kern="1200" cap="none">
                          <a:ln>
                            <a:noFill/>
                          </a:ln>
                          <a:solidFill>
                            <a:srgbClr val="000000"/>
                          </a:solidFill>
                          <a:latin typeface="DejaVu Serif" pitchFamily="17"/>
                          <a:ea typeface="Microsoft YaHei" pitchFamily="2"/>
                          <a:cs typeface="Times New Roman" pitchFamily="1"/>
                        </a:rPr>
                        <a:t>L2</a:t>
                      </a:r>
                    </a:p>
                  </a:txBody>
                  <a:tcPr/>
                </a:tc>
                <a:tc>
                  <a:txBody>
                    <a:bodyPr/>
                    <a:lstStyle/>
                    <a:p>
                      <a:pPr marL="0" marR="0" lvl="0" indent="0" algn="ctr" rtl="0" hangingPunct="0">
                        <a:lnSpc>
                          <a:spcPct val="98000"/>
                        </a:lnSpc>
                        <a:spcBef>
                          <a:spcPts val="0"/>
                        </a:spcBef>
                        <a:spcAft>
                          <a:spcPts val="0"/>
                        </a:spcAft>
                        <a:buNone/>
                        <a:tabLst/>
                      </a:pPr>
                      <a:r>
                        <a:rPr lang="es-ES" sz="1400" b="0" i="0" u="none" strike="noStrike" kern="1200" cap="none">
                          <a:ln>
                            <a:noFill/>
                          </a:ln>
                          <a:solidFill>
                            <a:srgbClr val="000000"/>
                          </a:solidFill>
                          <a:latin typeface="DejaVu Serif" pitchFamily="17"/>
                          <a:ea typeface="Microsoft YaHei" pitchFamily="2"/>
                          <a:cs typeface="Times New Roman" pitchFamily="1"/>
                        </a:rPr>
                        <a:t>48</a:t>
                      </a:r>
                    </a:p>
                  </a:txBody>
                  <a:tcPr/>
                </a:tc>
                <a:tc>
                  <a:txBody>
                    <a:bodyPr/>
                    <a:lstStyle/>
                    <a:p>
                      <a:pPr marL="0" marR="0" lvl="0" indent="0" algn="ctr" rtl="0" hangingPunct="0">
                        <a:lnSpc>
                          <a:spcPct val="98000"/>
                        </a:lnSpc>
                        <a:spcBef>
                          <a:spcPts val="0"/>
                        </a:spcBef>
                        <a:spcAft>
                          <a:spcPts val="0"/>
                        </a:spcAft>
                        <a:buNone/>
                        <a:tabLst/>
                      </a:pPr>
                      <a:r>
                        <a:rPr lang="es-ES" sz="1400" b="0" i="0" u="none" strike="noStrike" kern="1200" cap="none">
                          <a:ln>
                            <a:noFill/>
                          </a:ln>
                          <a:solidFill>
                            <a:srgbClr val="000000"/>
                          </a:solidFill>
                          <a:latin typeface="DejaVu Serif" pitchFamily="17"/>
                          <a:ea typeface="Microsoft YaHei" pitchFamily="2"/>
                          <a:cs typeface="Times New Roman" pitchFamily="1"/>
                        </a:rPr>
                        <a:t>36</a:t>
                      </a:r>
                    </a:p>
                  </a:txBody>
                  <a:tcPr/>
                </a:tc>
                <a:extLst>
                  <a:ext uri="{0D108BD9-81ED-4DB2-BD59-A6C34878D82A}">
                    <a16:rowId xmlns:a16="http://schemas.microsoft.com/office/drawing/2014/main" val="1017720009"/>
                  </a:ext>
                </a:extLst>
              </a:tr>
              <a:tr h="294840">
                <a:tc>
                  <a:txBody>
                    <a:bodyPr/>
                    <a:lstStyle/>
                    <a:p>
                      <a:pPr marL="0" marR="0" lvl="0" indent="0" algn="ctr" rtl="0" hangingPunct="0">
                        <a:lnSpc>
                          <a:spcPct val="98000"/>
                        </a:lnSpc>
                        <a:spcBef>
                          <a:spcPts val="0"/>
                        </a:spcBef>
                        <a:spcAft>
                          <a:spcPts val="0"/>
                        </a:spcAft>
                        <a:buNone/>
                        <a:tabLst/>
                      </a:pPr>
                      <a:r>
                        <a:rPr lang="es-ES" sz="1400" b="0" i="0" u="none" strike="noStrike" kern="1200" cap="none">
                          <a:ln>
                            <a:noFill/>
                          </a:ln>
                          <a:solidFill>
                            <a:srgbClr val="000000"/>
                          </a:solidFill>
                          <a:latin typeface="DejaVu Serif" pitchFamily="17"/>
                          <a:ea typeface="Microsoft YaHei" pitchFamily="2"/>
                          <a:cs typeface="Times New Roman" pitchFamily="1"/>
                        </a:rPr>
                        <a:t>L3</a:t>
                      </a:r>
                    </a:p>
                  </a:txBody>
                  <a:tcPr/>
                </a:tc>
                <a:tc>
                  <a:txBody>
                    <a:bodyPr/>
                    <a:lstStyle/>
                    <a:p>
                      <a:pPr marL="0" marR="0" lvl="0" indent="0" algn="ctr" rtl="0" hangingPunct="0">
                        <a:lnSpc>
                          <a:spcPct val="98000"/>
                        </a:lnSpc>
                        <a:spcBef>
                          <a:spcPts val="0"/>
                        </a:spcBef>
                        <a:spcAft>
                          <a:spcPts val="0"/>
                        </a:spcAft>
                        <a:buNone/>
                        <a:tabLst/>
                      </a:pPr>
                      <a:r>
                        <a:rPr lang="es-ES" sz="1400" b="0" i="0" u="none" strike="noStrike" kern="1200" cap="none">
                          <a:ln>
                            <a:noFill/>
                          </a:ln>
                          <a:solidFill>
                            <a:srgbClr val="000000"/>
                          </a:solidFill>
                          <a:latin typeface="DejaVu Serif" pitchFamily="17"/>
                          <a:ea typeface="Microsoft YaHei" pitchFamily="2"/>
                          <a:cs typeface="Times New Roman" pitchFamily="1"/>
                        </a:rPr>
                        <a:t>72</a:t>
                      </a:r>
                    </a:p>
                  </a:txBody>
                  <a:tcPr/>
                </a:tc>
                <a:tc>
                  <a:txBody>
                    <a:bodyPr/>
                    <a:lstStyle/>
                    <a:p>
                      <a:pPr marL="0" marR="0" lvl="0" indent="0" algn="ctr" rtl="0" hangingPunct="0">
                        <a:lnSpc>
                          <a:spcPct val="98000"/>
                        </a:lnSpc>
                        <a:spcBef>
                          <a:spcPts val="0"/>
                        </a:spcBef>
                        <a:spcAft>
                          <a:spcPts val="0"/>
                        </a:spcAft>
                        <a:buNone/>
                        <a:tabLst/>
                      </a:pPr>
                      <a:r>
                        <a:rPr lang="es-ES" sz="1400" b="0" i="0" u="none" strike="noStrike" kern="1200" cap="none">
                          <a:ln>
                            <a:noFill/>
                          </a:ln>
                          <a:solidFill>
                            <a:srgbClr val="000000"/>
                          </a:solidFill>
                          <a:latin typeface="DejaVu Serif" pitchFamily="17"/>
                          <a:ea typeface="Microsoft YaHei" pitchFamily="2"/>
                          <a:cs typeface="Times New Roman" pitchFamily="1"/>
                        </a:rPr>
                        <a:t>58</a:t>
                      </a:r>
                    </a:p>
                  </a:txBody>
                  <a:tcPr/>
                </a:tc>
                <a:extLst>
                  <a:ext uri="{0D108BD9-81ED-4DB2-BD59-A6C34878D82A}">
                    <a16:rowId xmlns:a16="http://schemas.microsoft.com/office/drawing/2014/main" val="717944577"/>
                  </a:ext>
                </a:extLst>
              </a:tr>
              <a:tr h="294840">
                <a:tc>
                  <a:txBody>
                    <a:bodyPr/>
                    <a:lstStyle/>
                    <a:p>
                      <a:pPr marL="0" marR="0" lvl="0" indent="0" algn="ctr" rtl="0" hangingPunct="0">
                        <a:lnSpc>
                          <a:spcPct val="98000"/>
                        </a:lnSpc>
                        <a:spcBef>
                          <a:spcPts val="0"/>
                        </a:spcBef>
                        <a:spcAft>
                          <a:spcPts val="0"/>
                        </a:spcAft>
                        <a:buNone/>
                        <a:tabLst/>
                      </a:pPr>
                      <a:r>
                        <a:rPr lang="es-ES" sz="1400" b="0" i="0" u="none" strike="noStrike" kern="1200" cap="none">
                          <a:ln>
                            <a:noFill/>
                          </a:ln>
                          <a:solidFill>
                            <a:srgbClr val="000000"/>
                          </a:solidFill>
                          <a:latin typeface="DejaVu Serif" pitchFamily="17"/>
                          <a:ea typeface="Microsoft YaHei" pitchFamily="2"/>
                          <a:cs typeface="Times New Roman" pitchFamily="1"/>
                        </a:rPr>
                        <a:t>L4</a:t>
                      </a:r>
                    </a:p>
                  </a:txBody>
                  <a:tcPr/>
                </a:tc>
                <a:tc>
                  <a:txBody>
                    <a:bodyPr/>
                    <a:lstStyle/>
                    <a:p>
                      <a:pPr marL="0" marR="0" lvl="0" indent="0" algn="ctr" rtl="0" hangingPunct="0">
                        <a:lnSpc>
                          <a:spcPct val="98000"/>
                        </a:lnSpc>
                        <a:spcBef>
                          <a:spcPts val="0"/>
                        </a:spcBef>
                        <a:spcAft>
                          <a:spcPts val="0"/>
                        </a:spcAft>
                        <a:buNone/>
                        <a:tabLst/>
                      </a:pPr>
                      <a:r>
                        <a:rPr lang="es-ES" sz="1400" b="0" i="0" u="none" strike="noStrike" kern="1200" cap="none">
                          <a:ln>
                            <a:noFill/>
                          </a:ln>
                          <a:solidFill>
                            <a:srgbClr val="000000"/>
                          </a:solidFill>
                          <a:latin typeface="DejaVu Serif" pitchFamily="17"/>
                          <a:ea typeface="Microsoft YaHei" pitchFamily="2"/>
                          <a:cs typeface="Times New Roman" pitchFamily="1"/>
                        </a:rPr>
                        <a:t>51</a:t>
                      </a:r>
                    </a:p>
                  </a:txBody>
                  <a:tcPr/>
                </a:tc>
                <a:tc>
                  <a:txBody>
                    <a:bodyPr/>
                    <a:lstStyle/>
                    <a:p>
                      <a:pPr marL="0" marR="0" lvl="0" indent="0" algn="ctr" rtl="0" hangingPunct="0">
                        <a:lnSpc>
                          <a:spcPct val="98000"/>
                        </a:lnSpc>
                        <a:spcBef>
                          <a:spcPts val="0"/>
                        </a:spcBef>
                        <a:spcAft>
                          <a:spcPts val="0"/>
                        </a:spcAft>
                        <a:buNone/>
                        <a:tabLst/>
                      </a:pPr>
                      <a:r>
                        <a:rPr lang="es-ES" sz="1400" b="0" i="0" u="none" strike="noStrike" kern="1200" cap="none" dirty="0" smtClean="0">
                          <a:ln>
                            <a:noFill/>
                          </a:ln>
                          <a:solidFill>
                            <a:srgbClr val="000000"/>
                          </a:solidFill>
                          <a:latin typeface="DejaVu Serif" pitchFamily="17"/>
                          <a:ea typeface="Microsoft YaHei" pitchFamily="2"/>
                          <a:cs typeface="Times New Roman" pitchFamily="1"/>
                        </a:rPr>
                        <a:t>39</a:t>
                      </a:r>
                      <a:endParaRPr lang="es-ES" sz="1400" b="0" i="0" u="none" strike="noStrike" kern="1200" cap="none" dirty="0">
                        <a:ln>
                          <a:noFill/>
                        </a:ln>
                        <a:solidFill>
                          <a:srgbClr val="000000"/>
                        </a:solidFill>
                        <a:latin typeface="DejaVu Serif" pitchFamily="17"/>
                        <a:ea typeface="Microsoft YaHei" pitchFamily="2"/>
                        <a:cs typeface="Times New Roman" pitchFamily="1"/>
                      </a:endParaRPr>
                    </a:p>
                  </a:txBody>
                  <a:tcPr/>
                </a:tc>
                <a:extLst>
                  <a:ext uri="{0D108BD9-81ED-4DB2-BD59-A6C34878D82A}">
                    <a16:rowId xmlns:a16="http://schemas.microsoft.com/office/drawing/2014/main" val="112440538"/>
                  </a:ext>
                </a:extLst>
              </a:tr>
              <a:tr h="499320">
                <a:tc>
                  <a:txBody>
                    <a:bodyPr/>
                    <a:lstStyle/>
                    <a:p>
                      <a:pPr marL="0" marR="0" lvl="0" indent="0" algn="ctr" rtl="0" hangingPunct="0">
                        <a:lnSpc>
                          <a:spcPct val="98000"/>
                        </a:lnSpc>
                        <a:spcBef>
                          <a:spcPts val="0"/>
                        </a:spcBef>
                        <a:spcAft>
                          <a:spcPts val="0"/>
                        </a:spcAft>
                        <a:buNone/>
                        <a:tabLst/>
                      </a:pPr>
                      <a:r>
                        <a:rPr lang="es-ES" sz="1400" b="0" i="0" u="none" strike="noStrike" kern="1200" cap="none">
                          <a:ln>
                            <a:noFill/>
                          </a:ln>
                          <a:solidFill>
                            <a:srgbClr val="000000"/>
                          </a:solidFill>
                          <a:latin typeface="DejaVu Serif" pitchFamily="17"/>
                          <a:ea typeface="Microsoft YaHei" pitchFamily="2"/>
                          <a:cs typeface="Times New Roman" pitchFamily="1"/>
                        </a:rPr>
                        <a:t>Suma</a:t>
                      </a:r>
                    </a:p>
                  </a:txBody>
                  <a:tcPr/>
                </a:tc>
                <a:tc>
                  <a:txBody>
                    <a:bodyPr/>
                    <a:lstStyle/>
                    <a:p>
                      <a:pPr marL="0" marR="0" lvl="0" indent="0" algn="ctr" rtl="0" hangingPunct="0">
                        <a:lnSpc>
                          <a:spcPct val="98000"/>
                        </a:lnSpc>
                        <a:spcBef>
                          <a:spcPts val="0"/>
                        </a:spcBef>
                        <a:spcAft>
                          <a:spcPts val="0"/>
                        </a:spcAft>
                        <a:buNone/>
                        <a:tabLst/>
                      </a:pPr>
                      <a:r>
                        <a:rPr lang="es-ES" sz="1400" b="0" i="0" u="none" strike="noStrike" kern="1200" cap="none">
                          <a:ln>
                            <a:noFill/>
                          </a:ln>
                          <a:solidFill>
                            <a:srgbClr val="000000"/>
                          </a:solidFill>
                          <a:latin typeface="DejaVu Serif" pitchFamily="17"/>
                          <a:ea typeface="Microsoft YaHei" pitchFamily="2"/>
                          <a:cs typeface="Times New Roman" pitchFamily="1"/>
                        </a:rPr>
                        <a:t>234</a:t>
                      </a:r>
                    </a:p>
                  </a:txBody>
                  <a:tcPr/>
                </a:tc>
                <a:tc>
                  <a:txBody>
                    <a:bodyPr/>
                    <a:lstStyle/>
                    <a:p>
                      <a:pPr marL="0" marR="0" lvl="0" indent="0" algn="ctr" rtl="0" hangingPunct="0">
                        <a:lnSpc>
                          <a:spcPct val="98000"/>
                        </a:lnSpc>
                        <a:spcBef>
                          <a:spcPts val="0"/>
                        </a:spcBef>
                        <a:spcAft>
                          <a:spcPts val="0"/>
                        </a:spcAft>
                        <a:buNone/>
                        <a:tabLst/>
                      </a:pPr>
                      <a:r>
                        <a:rPr lang="es-ES" sz="1400" b="0" i="0" u="none" strike="noStrike" kern="1200" cap="none" smtClean="0">
                          <a:ln>
                            <a:noFill/>
                          </a:ln>
                          <a:solidFill>
                            <a:srgbClr val="000000"/>
                          </a:solidFill>
                          <a:latin typeface="DejaVu Serif" pitchFamily="17"/>
                          <a:ea typeface="Microsoft YaHei" pitchFamily="2"/>
                          <a:cs typeface="Times New Roman" pitchFamily="1"/>
                        </a:rPr>
                        <a:t>181</a:t>
                      </a:r>
                      <a:endParaRPr lang="es-ES" sz="1400" b="0" i="0" u="none" strike="noStrike" kern="1200" cap="none">
                        <a:ln>
                          <a:noFill/>
                        </a:ln>
                        <a:solidFill>
                          <a:srgbClr val="000000"/>
                        </a:solidFill>
                        <a:latin typeface="DejaVu Serif" pitchFamily="17"/>
                        <a:ea typeface="Microsoft YaHei" pitchFamily="2"/>
                        <a:cs typeface="Times New Roman" pitchFamily="1"/>
                      </a:endParaRPr>
                    </a:p>
                  </a:txBody>
                  <a:tcPr/>
                </a:tc>
                <a:extLst>
                  <a:ext uri="{0D108BD9-81ED-4DB2-BD59-A6C34878D82A}">
                    <a16:rowId xmlns:a16="http://schemas.microsoft.com/office/drawing/2014/main" val="3607082836"/>
                  </a:ext>
                </a:extLst>
              </a:tr>
              <a:tr h="296640">
                <a:tc>
                  <a:txBody>
                    <a:bodyPr/>
                    <a:lstStyle/>
                    <a:p>
                      <a:pPr marL="0" marR="0" lvl="0" indent="0" algn="ctr" rtl="0" hangingPunct="0">
                        <a:lnSpc>
                          <a:spcPct val="98000"/>
                        </a:lnSpc>
                        <a:spcBef>
                          <a:spcPts val="0"/>
                        </a:spcBef>
                        <a:spcAft>
                          <a:spcPts val="0"/>
                        </a:spcAft>
                        <a:buNone/>
                        <a:tabLst/>
                      </a:pPr>
                      <a:r>
                        <a:rPr lang="es-ES" sz="1400" b="1" i="0" u="none" strike="noStrike" kern="1200" cap="none">
                          <a:ln>
                            <a:noFill/>
                          </a:ln>
                          <a:solidFill>
                            <a:srgbClr val="000000"/>
                          </a:solidFill>
                          <a:latin typeface="DejaVu Serif" pitchFamily="17"/>
                          <a:ea typeface="Microsoft YaHei" pitchFamily="2"/>
                          <a:cs typeface="Times New Roman" pitchFamily="1"/>
                        </a:rPr>
                        <a:t>IC</a:t>
                      </a:r>
                    </a:p>
                  </a:txBody>
                  <a:tcPr/>
                </a:tc>
                <a:tc>
                  <a:txBody>
                    <a:bodyPr/>
                    <a:lstStyle/>
                    <a:p>
                      <a:pPr marL="0" marR="0" lvl="0" indent="0" algn="ctr" rtl="0" hangingPunct="0">
                        <a:lnSpc>
                          <a:spcPct val="98000"/>
                        </a:lnSpc>
                        <a:spcBef>
                          <a:spcPts val="0"/>
                        </a:spcBef>
                        <a:spcAft>
                          <a:spcPts val="0"/>
                        </a:spcAft>
                        <a:buNone/>
                        <a:tabLst/>
                      </a:pPr>
                      <a:r>
                        <a:rPr lang="es-ES" sz="1400" b="1" i="0" u="none" strike="noStrike" kern="1200" cap="none">
                          <a:ln>
                            <a:noFill/>
                          </a:ln>
                          <a:solidFill>
                            <a:srgbClr val="000000"/>
                          </a:solidFill>
                          <a:latin typeface="DejaVu Serif" pitchFamily="17"/>
                          <a:ea typeface="Microsoft YaHei" pitchFamily="2"/>
                          <a:cs typeface="Times New Roman" pitchFamily="1"/>
                        </a:rPr>
                        <a:t>40</a:t>
                      </a:r>
                    </a:p>
                  </a:txBody>
                  <a:tcPr/>
                </a:tc>
                <a:tc>
                  <a:txBody>
                    <a:bodyPr/>
                    <a:lstStyle/>
                    <a:p>
                      <a:pPr marL="0" marR="0" lvl="0" indent="0" algn="ctr" rtl="0" hangingPunct="0">
                        <a:lnSpc>
                          <a:spcPct val="98000"/>
                        </a:lnSpc>
                        <a:spcBef>
                          <a:spcPts val="0"/>
                        </a:spcBef>
                        <a:spcAft>
                          <a:spcPts val="0"/>
                        </a:spcAft>
                        <a:buNone/>
                        <a:tabLst/>
                      </a:pPr>
                      <a:r>
                        <a:rPr lang="es-ES" sz="1600" b="1" i="0" u="none" strike="noStrike" kern="1200" cap="none" dirty="0">
                          <a:ln>
                            <a:noFill/>
                          </a:ln>
                          <a:solidFill>
                            <a:srgbClr val="FF0000"/>
                          </a:solidFill>
                          <a:latin typeface="DejaVu Serif" pitchFamily="17"/>
                          <a:ea typeface="Microsoft YaHei" pitchFamily="2"/>
                          <a:cs typeface="Times New Roman" pitchFamily="1"/>
                        </a:rPr>
                        <a:t>31</a:t>
                      </a:r>
                    </a:p>
                  </a:txBody>
                  <a:tcPr/>
                </a:tc>
                <a:extLst>
                  <a:ext uri="{0D108BD9-81ED-4DB2-BD59-A6C34878D82A}">
                    <a16:rowId xmlns:a16="http://schemas.microsoft.com/office/drawing/2014/main" val="3291220841"/>
                  </a:ext>
                </a:extLst>
              </a:tr>
            </a:tbl>
          </a:graphicData>
        </a:graphic>
      </p:graphicFrame>
      <p:sp>
        <p:nvSpPr>
          <p:cNvPr id="7" name="CustomShape 5"/>
          <p:cNvSpPr/>
          <p:nvPr/>
        </p:nvSpPr>
        <p:spPr>
          <a:xfrm>
            <a:off x="503640" y="2303640"/>
            <a:ext cx="1221119" cy="330840"/>
          </a:xfrm>
          <a:custGeom>
            <a:avLst/>
            <a:gdLst>
              <a:gd name="f0" fmla="val w"/>
              <a:gd name="f1" fmla="val h"/>
              <a:gd name="f2" fmla="val 0"/>
              <a:gd name="f3" fmla="val 1221105"/>
              <a:gd name="f4" fmla="val 330835"/>
              <a:gd name="f5" fmla="*/ f0 1 1221105"/>
              <a:gd name="f6" fmla="*/ f1 1 330835"/>
              <a:gd name="f7" fmla="val f2"/>
              <a:gd name="f8" fmla="val f3"/>
              <a:gd name="f9" fmla="val f4"/>
              <a:gd name="f10" fmla="+- f9 0 f7"/>
              <a:gd name="f11" fmla="+- f8 0 f7"/>
              <a:gd name="f12" fmla="*/ f11 1 1221105"/>
              <a:gd name="f13" fmla="*/ f10 1 330835"/>
              <a:gd name="f14" fmla="*/ 0 1 f12"/>
              <a:gd name="f15" fmla="*/ 1221105 1 f12"/>
              <a:gd name="f16" fmla="*/ 0 1 f13"/>
              <a:gd name="f17" fmla="*/ 33083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1221105" h="330835">
                <a:moveTo>
                  <a:pt x="f2" y="f2"/>
                </a:moveTo>
                <a:lnTo>
                  <a:pt x="f3" y="f2"/>
                </a:lnTo>
                <a:lnTo>
                  <a:pt x="f3" y="f4"/>
                </a:lnTo>
                <a:lnTo>
                  <a:pt x="f2" y="f4"/>
                </a:lnTo>
                <a:lnTo>
                  <a:pt x="f2" y="f2"/>
                </a:lnTo>
                <a:close/>
              </a:path>
            </a:pathLst>
          </a:custGeom>
          <a:noFill/>
          <a:ln>
            <a:noFill/>
            <a:prstDash val="solid"/>
          </a:ln>
        </p:spPr>
        <p:txBody>
          <a:bodyPr vert="horz" wrap="square" lIns="90000" tIns="45000" rIns="90000" bIns="45000" anchor="t" anchorCtr="0" compatLnSpc="0">
            <a:noAutofit/>
          </a:bodyPr>
          <a:lstStyle/>
          <a:p>
            <a:pPr marL="0" marR="0" lvl="0" indent="0" algn="l" rtl="0" hangingPunct="1">
              <a:lnSpc>
                <a:spcPct val="100000"/>
              </a:lnSpc>
              <a:spcBef>
                <a:spcPts val="0"/>
              </a:spcBef>
              <a:spcAft>
                <a:spcPts val="0"/>
              </a:spcAft>
              <a:buNone/>
              <a:tabLst/>
            </a:pPr>
            <a:r>
              <a:rPr lang="es-ES" sz="1600" b="0" i="0" u="none" strike="noStrike" kern="1200" cap="none" spc="0" baseline="0">
                <a:ln>
                  <a:noFill/>
                </a:ln>
                <a:solidFill>
                  <a:srgbClr val="000000"/>
                </a:solidFill>
                <a:latin typeface="DejaVu Sans" pitchFamily="18"/>
                <a:ea typeface="DejaVu Sans" pitchFamily="2"/>
                <a:cs typeface="DejaVu Sans" pitchFamily="2"/>
              </a:rPr>
              <a:t>Ejemplo</a:t>
            </a:r>
          </a:p>
        </p:txBody>
      </p:sp>
      <p:pic>
        <p:nvPicPr>
          <p:cNvPr id="8" name="Imagen 188">
            <a:extLst>
              <a:ext uri="{FF2B5EF4-FFF2-40B4-BE49-F238E27FC236}">
                <a16:creationId xmlns:a16="http://schemas.microsoft.com/office/drawing/2014/main" id="{00000000-0000-0000-0000-000000000000}"/>
              </a:ext>
            </a:extLst>
          </p:cNvPr>
          <p:cNvPicPr>
            <a:picLocks noChangeAspect="1"/>
          </p:cNvPicPr>
          <p:nvPr/>
        </p:nvPicPr>
        <p:blipFill>
          <a:blip r:embed="rId4"/>
          <a:stretch>
            <a:fillRect/>
          </a:stretch>
        </p:blipFill>
        <p:spPr>
          <a:xfrm>
            <a:off x="6119640" y="1055519"/>
            <a:ext cx="2750760" cy="5565240"/>
          </a:xfrm>
          <a:prstGeom prst="rect">
            <a:avLst/>
          </a:prstGeom>
          <a:noFill/>
          <a:ln>
            <a:noFill/>
          </a:ln>
        </p:spPr>
      </p:pic>
      <p:sp>
        <p:nvSpPr>
          <p:cNvPr id="9" name="CustomShape 6"/>
          <p:cNvSpPr/>
          <p:nvPr/>
        </p:nvSpPr>
        <p:spPr>
          <a:xfrm>
            <a:off x="6552000" y="4896000"/>
            <a:ext cx="140400" cy="140400"/>
          </a:xfrm>
          <a:custGeom>
            <a:avLst/>
            <a:gdLst>
              <a:gd name="f0" fmla="val 21600000"/>
              <a:gd name="f1" fmla="val 10800000"/>
              <a:gd name="f2" fmla="val 5400000"/>
              <a:gd name="f3" fmla="val 180"/>
              <a:gd name="f4" fmla="val w"/>
              <a:gd name="f5" fmla="val h"/>
              <a:gd name="f6" fmla="val ss"/>
              <a:gd name="f7" fmla="val 0"/>
              <a:gd name="f8" fmla="*/ 5419351 1 1725033"/>
              <a:gd name="f9" fmla="+- 0 0 0"/>
              <a:gd name="f10" fmla="abs f4"/>
              <a:gd name="f11" fmla="abs f5"/>
              <a:gd name="f12" fmla="abs f6"/>
              <a:gd name="f13" fmla="val f7"/>
              <a:gd name="f14" fmla="+- 2700000 f2 0"/>
              <a:gd name="f15" fmla="*/ f9 f1 1"/>
              <a:gd name="f16" fmla="?: f10 f4 1"/>
              <a:gd name="f17" fmla="?: f11 f5 1"/>
              <a:gd name="f18" fmla="?: f12 f6 1"/>
              <a:gd name="f19" fmla="*/ f14 f8 1"/>
              <a:gd name="f20" fmla="*/ f15 1 f3"/>
              <a:gd name="f21" fmla="*/ f16 1 21600"/>
              <a:gd name="f22" fmla="*/ f17 1 21600"/>
              <a:gd name="f23" fmla="*/ 21600 f16 1"/>
              <a:gd name="f24" fmla="*/ 21600 f17 1"/>
              <a:gd name="f25" fmla="*/ f19 1 f1"/>
              <a:gd name="f26" fmla="+- f20 0 f2"/>
              <a:gd name="f27" fmla="min f22 f21"/>
              <a:gd name="f28" fmla="*/ f23 1 f18"/>
              <a:gd name="f29" fmla="*/ f24 1 f18"/>
              <a:gd name="f30" fmla="+- 0 0 f25"/>
              <a:gd name="f31" fmla="val f28"/>
              <a:gd name="f32" fmla="val f29"/>
              <a:gd name="f33" fmla="+- 0 0 f30"/>
              <a:gd name="f34" fmla="*/ f13 f27 1"/>
              <a:gd name="f35" fmla="+- f32 0 f13"/>
              <a:gd name="f36" fmla="+- f31 0 f13"/>
              <a:gd name="f37" fmla="*/ f33 f1 1"/>
              <a:gd name="f38" fmla="*/ f35 1 2"/>
              <a:gd name="f39" fmla="*/ f36 1 2"/>
              <a:gd name="f40" fmla="*/ f37 1 f8"/>
              <a:gd name="f41" fmla="+- f13 f38 0"/>
              <a:gd name="f42" fmla="+- f13 f39 0"/>
              <a:gd name="f43" fmla="+- f40 0 f2"/>
              <a:gd name="f44" fmla="*/ f39 f27 1"/>
              <a:gd name="f45" fmla="*/ f38 f27 1"/>
              <a:gd name="f46" fmla="cos 1 f43"/>
              <a:gd name="f47" fmla="sin 1 f43"/>
              <a:gd name="f48" fmla="*/ f41 f27 1"/>
              <a:gd name="f49" fmla="+- 0 0 f46"/>
              <a:gd name="f50" fmla="+- 0 0 f47"/>
              <a:gd name="f51" fmla="+- 0 0 f49"/>
              <a:gd name="f52" fmla="+- 0 0 f50"/>
              <a:gd name="f53" fmla="*/ f51 f39 1"/>
              <a:gd name="f54" fmla="*/ f52 f38 1"/>
              <a:gd name="f55" fmla="+- f42 0 f53"/>
              <a:gd name="f56" fmla="+- f42 f53 0"/>
              <a:gd name="f57" fmla="+- f41 0 f54"/>
              <a:gd name="f58" fmla="+- f41 f54 0"/>
              <a:gd name="f59" fmla="*/ f55 f27 1"/>
              <a:gd name="f60" fmla="*/ f57 f27 1"/>
              <a:gd name="f61" fmla="*/ f56 f27 1"/>
              <a:gd name="f62" fmla="*/ f58 f27 1"/>
            </a:gdLst>
            <a:ahLst/>
            <a:cxnLst>
              <a:cxn ang="3cd4">
                <a:pos x="hc" y="t"/>
              </a:cxn>
              <a:cxn ang="0">
                <a:pos x="r" y="vc"/>
              </a:cxn>
              <a:cxn ang="cd4">
                <a:pos x="hc" y="b"/>
              </a:cxn>
              <a:cxn ang="cd2">
                <a:pos x="l" y="vc"/>
              </a:cxn>
              <a:cxn ang="f26">
                <a:pos x="f59" y="f60"/>
              </a:cxn>
              <a:cxn ang="f26">
                <a:pos x="f59" y="f62"/>
              </a:cxn>
              <a:cxn ang="f26">
                <a:pos x="f61" y="f62"/>
              </a:cxn>
              <a:cxn ang="f26">
                <a:pos x="f61" y="f60"/>
              </a:cxn>
            </a:cxnLst>
            <a:rect l="f59" t="f60" r="f61" b="f62"/>
            <a:pathLst>
              <a:path>
                <a:moveTo>
                  <a:pt x="f34" y="f48"/>
                </a:moveTo>
                <a:arcTo wR="f44" hR="f45" stAng="f1" swAng="f0"/>
                <a:close/>
              </a:path>
            </a:pathLst>
          </a:custGeom>
          <a:solidFill>
            <a:srgbClr val="FF3333"/>
          </a:solidFill>
          <a:ln w="9360" cap="flat">
            <a:solidFill>
              <a:srgbClr val="3465A4"/>
            </a:solidFill>
            <a:prstDash val="solid"/>
          </a:ln>
        </p:spPr>
        <p:txBody>
          <a:bodyPr vert="horz" wrap="square" lIns="94680" tIns="49680" rIns="94680" bIns="4968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10" name="CustomShape 7"/>
          <p:cNvSpPr/>
          <p:nvPr/>
        </p:nvSpPr>
        <p:spPr>
          <a:xfrm>
            <a:off x="576000" y="5251680"/>
            <a:ext cx="5109120" cy="940319"/>
          </a:xfrm>
          <a:custGeom>
            <a:avLst/>
            <a:gdLst>
              <a:gd name="f0" fmla="val w"/>
              <a:gd name="f1" fmla="val h"/>
              <a:gd name="f2" fmla="val 0"/>
              <a:gd name="f3" fmla="val 5109210"/>
              <a:gd name="f4" fmla="val 1229360"/>
              <a:gd name="f5" fmla="*/ f0 1 5109210"/>
              <a:gd name="f6" fmla="*/ f1 1 1229360"/>
              <a:gd name="f7" fmla="val f2"/>
              <a:gd name="f8" fmla="val f3"/>
              <a:gd name="f9" fmla="val f4"/>
              <a:gd name="f10" fmla="+- f9 0 f7"/>
              <a:gd name="f11" fmla="+- f8 0 f7"/>
              <a:gd name="f12" fmla="*/ f11 1 5109210"/>
              <a:gd name="f13" fmla="*/ f10 1 1229360"/>
              <a:gd name="f14" fmla="*/ 0 1 f12"/>
              <a:gd name="f15" fmla="*/ 5109210 1 f12"/>
              <a:gd name="f16" fmla="*/ 0 1 f13"/>
              <a:gd name="f17" fmla="*/ 122936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5109210" h="1229360">
                <a:moveTo>
                  <a:pt x="f2" y="f2"/>
                </a:moveTo>
                <a:lnTo>
                  <a:pt x="f3" y="f2"/>
                </a:lnTo>
                <a:lnTo>
                  <a:pt x="f3" y="f4"/>
                </a:lnTo>
                <a:lnTo>
                  <a:pt x="f2" y="f4"/>
                </a:lnTo>
                <a:lnTo>
                  <a:pt x="f2" y="f2"/>
                </a:lnTo>
                <a:close/>
              </a:path>
            </a:pathLst>
          </a:custGeom>
          <a:noFill/>
          <a:ln>
            <a:noFill/>
            <a:prstDash val="solid"/>
          </a:ln>
        </p:spPr>
        <p:txBody>
          <a:bodyPr vert="horz" wrap="square" lIns="90000" tIns="45000" rIns="90000" bIns="45000" anchor="t" anchorCtr="0" compatLnSpc="0">
            <a:noAutofit/>
          </a:bodyPr>
          <a:lstStyle/>
          <a:p>
            <a:pPr marL="0" marR="0" lvl="0" indent="0" algn="l" rtl="0" hangingPunct="1">
              <a:lnSpc>
                <a:spcPct val="100000"/>
              </a:lnSpc>
              <a:spcBef>
                <a:spcPts val="0"/>
              </a:spcBef>
              <a:spcAft>
                <a:spcPts val="0"/>
              </a:spcAft>
              <a:buNone/>
              <a:tabLst/>
            </a:pPr>
            <a:r>
              <a:rPr lang="es-ES" sz="1500" b="0" i="0" u="none" strike="noStrike" kern="1200" cap="none" spc="0" baseline="0">
                <a:ln>
                  <a:noFill/>
                </a:ln>
                <a:solidFill>
                  <a:srgbClr val="000000"/>
                </a:solidFill>
                <a:latin typeface="DejaVu Sans" pitchFamily="18"/>
                <a:ea typeface="DejaVu Sans" pitchFamily="2"/>
                <a:cs typeface="DejaVu Sans" pitchFamily="2"/>
              </a:rPr>
              <a:t>Para IC = 31 necesitamos 5 imágenes de 960 mm²</a:t>
            </a:r>
          </a:p>
          <a:p>
            <a:pPr marL="0" marR="0" lvl="0" indent="0" algn="l" rtl="0" hangingPunct="1">
              <a:lnSpc>
                <a:spcPct val="100000"/>
              </a:lnSpc>
              <a:spcBef>
                <a:spcPts val="0"/>
              </a:spcBef>
              <a:spcAft>
                <a:spcPts val="0"/>
              </a:spcAft>
              <a:buNone/>
              <a:tabLst/>
            </a:pPr>
            <a:r>
              <a:rPr lang="es-ES" sz="1500" b="0" i="0" u="none" strike="noStrike" kern="1200" cap="none" spc="0" baseline="0">
                <a:ln>
                  <a:noFill/>
                </a:ln>
                <a:solidFill>
                  <a:srgbClr val="000000"/>
                </a:solidFill>
                <a:latin typeface="DejaVu Sans" pitchFamily="18"/>
                <a:ea typeface="DejaVu Sans" pitchFamily="2"/>
                <a:cs typeface="DejaVu Sans" pitchFamily="2"/>
              </a:rPr>
              <a:t> </a:t>
            </a:r>
          </a:p>
          <a:p>
            <a:pPr marL="0" marR="0" lvl="0" indent="0" algn="l" rtl="0" hangingPunct="1">
              <a:lnSpc>
                <a:spcPct val="100000"/>
              </a:lnSpc>
              <a:spcBef>
                <a:spcPts val="0"/>
              </a:spcBef>
              <a:spcAft>
                <a:spcPts val="0"/>
              </a:spcAft>
              <a:buNone/>
              <a:tabLst/>
            </a:pPr>
            <a:r>
              <a:rPr lang="es-ES" sz="1500" b="0" i="0" u="none" strike="noStrike" kern="1200" cap="none" spc="0" baseline="0">
                <a:ln>
                  <a:noFill/>
                </a:ln>
                <a:solidFill>
                  <a:srgbClr val="000000"/>
                </a:solidFill>
                <a:latin typeface="DejaVu Sans" pitchFamily="18"/>
                <a:ea typeface="DejaVu Sans" pitchFamily="2"/>
                <a:cs typeface="DejaVu Sans" pitchFamily="2"/>
              </a:rPr>
              <a:t>Superficie a contar: 5 x 960 = 4.800 mm²</a:t>
            </a:r>
          </a:p>
          <a:p>
            <a:pPr marL="0" marR="0" lvl="0" indent="0" algn="l" rtl="0" hangingPunct="1">
              <a:lnSpc>
                <a:spcPct val="100000"/>
              </a:lnSpc>
              <a:spcBef>
                <a:spcPts val="0"/>
              </a:spcBef>
              <a:spcAft>
                <a:spcPts val="0"/>
              </a:spcAft>
              <a:buNone/>
              <a:tabLst/>
            </a:pPr>
            <a:r>
              <a:rPr lang="es-ES" sz="1500" b="0" i="0" u="none" strike="noStrike" kern="1200" cap="none" spc="0" baseline="0">
                <a:ln>
                  <a:noFill/>
                </a:ln>
                <a:solidFill>
                  <a:srgbClr val="000000"/>
                </a:solidFill>
                <a:latin typeface="DejaVu Sans" pitchFamily="18"/>
                <a:ea typeface="DejaVu Sans" pitchFamily="2"/>
                <a:cs typeface="DejaVu Sans" pitchFamily="2"/>
              </a:rPr>
              <a:t> </a:t>
            </a:r>
          </a:p>
          <a:p>
            <a:pPr marL="0" marR="0" lvl="0" indent="0" algn="l" rtl="0" hangingPunct="1">
              <a:lnSpc>
                <a:spcPct val="100000"/>
              </a:lnSpc>
              <a:spcBef>
                <a:spcPts val="0"/>
              </a:spcBef>
              <a:spcAft>
                <a:spcPts val="0"/>
              </a:spcAft>
              <a:buNone/>
              <a:tabLst/>
            </a:pPr>
            <a:r>
              <a:rPr lang="es-ES" sz="1500" b="0" i="0" u="none" strike="noStrike" kern="1200" cap="none" spc="0" baseline="0">
                <a:ln>
                  <a:noFill/>
                </a:ln>
                <a:solidFill>
                  <a:srgbClr val="000000"/>
                </a:solidFill>
                <a:latin typeface="DejaVu Sans" pitchFamily="18"/>
                <a:ea typeface="DejaVu Sans" pitchFamily="2"/>
                <a:cs typeface="DejaVu Sans" pitchFamily="2"/>
              </a:rPr>
              <a:t>Nº imágenes de 2000 mm²: 4800 / 2000 ≈ 3</a:t>
            </a:r>
          </a:p>
        </p:txBody>
      </p:sp>
      <p:sp>
        <p:nvSpPr>
          <p:cNvPr id="11" name="Conector recto 10"/>
          <p:cNvSpPr/>
          <p:nvPr/>
        </p:nvSpPr>
        <p:spPr>
          <a:xfrm>
            <a:off x="3456000" y="4464000"/>
            <a:ext cx="2736000" cy="432000"/>
          </a:xfrm>
          <a:prstGeom prst="line">
            <a:avLst/>
          </a:prstGeom>
          <a:noFill/>
          <a:ln w="0">
            <a:solidFill>
              <a:srgbClr val="000000"/>
            </a:solidFill>
            <a:prstDash val="solid"/>
            <a:tailEnd type="arrow"/>
          </a:ln>
        </p:spPr>
        <p:txBody>
          <a:bodyPr vert="horz" wrap="square" lIns="90000" tIns="45000" rIns="90000" bIns="45000" anchor="ctr"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12" name="Forma libre 11"/>
          <p:cNvSpPr/>
          <p:nvPr/>
        </p:nvSpPr>
        <p:spPr>
          <a:xfrm>
            <a:off x="8784000" y="0"/>
            <a:ext cx="360000" cy="28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6E6FF"/>
          </a:solidFill>
          <a:ln w="0">
            <a:solidFill>
              <a:srgbClr val="3465A4"/>
            </a:solidFill>
            <a:prstDash val="solid"/>
          </a:ln>
        </p:spPr>
        <p:txBody>
          <a:bodyPr vert="horz" wrap="square" lIns="90000" tIns="45000" rIns="90000" bIns="45000" anchor="ctr" anchorCtr="0" compatLnSpc="0">
            <a:noAutofit/>
          </a:bodyPr>
          <a:lstStyle/>
          <a:p>
            <a:pPr marL="0" marR="0" lvl="0" indent="0" algn="ctr" rtl="0" hangingPunct="0">
              <a:lnSpc>
                <a:spcPct val="100000"/>
              </a:lnSpc>
              <a:spcBef>
                <a:spcPts val="0"/>
              </a:spcBef>
              <a:spcAft>
                <a:spcPts val="0"/>
              </a:spcAft>
              <a:buNone/>
              <a:tabLst/>
            </a:pPr>
            <a:r>
              <a:rPr lang="es-ES" sz="1800" b="0" i="0" u="none" strike="noStrike" kern="1200" cap="none">
                <a:ln>
                  <a:noFill/>
                </a:ln>
                <a:latin typeface="Liberation Sans" pitchFamily="18"/>
                <a:ea typeface="AR PL SungtiL GB" pitchFamily="2"/>
                <a:cs typeface="Lohit Devanagari" pitchFamily="2"/>
              </a:rPr>
              <a:t>8</a:t>
            </a:r>
          </a:p>
        </p:txBody>
      </p:sp>
      <p:sp>
        <p:nvSpPr>
          <p:cNvPr id="13" name="Forma libre 12"/>
          <p:cNvSpPr/>
          <p:nvPr/>
        </p:nvSpPr>
        <p:spPr>
          <a:xfrm>
            <a:off x="6912000" y="1655999"/>
            <a:ext cx="432000" cy="28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0">
            <a:solidFill>
              <a:srgbClr val="FFFFFF"/>
            </a:solidFill>
            <a:prstDash val="solid"/>
          </a:ln>
        </p:spPr>
        <p:txBody>
          <a:bodyPr vert="horz" wrap="square" lIns="90000" tIns="45000" rIns="90000" bIns="45000" anchor="ctr" anchorCtr="0" compatLnSpc="0">
            <a:noAutofit/>
          </a:bodyPr>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16" name="Conector recto 15"/>
          <p:cNvSpPr/>
          <p:nvPr/>
        </p:nvSpPr>
        <p:spPr>
          <a:xfrm>
            <a:off x="7092000" y="1728000"/>
            <a:ext cx="144000" cy="0"/>
          </a:xfrm>
          <a:prstGeom prst="line">
            <a:avLst/>
          </a:prstGeom>
          <a:noFill/>
          <a:ln w="18000">
            <a:solidFill>
              <a:srgbClr val="000000"/>
            </a:solidFill>
            <a:prstDash val="solid"/>
          </a:ln>
        </p:spPr>
        <p:txBody>
          <a:bodyPr vert="horz" wrap="square" lIns="99000" tIns="54000" rIns="99000" bIns="54000" anchor="ctr"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sp>
        <p:nvSpPr>
          <p:cNvPr id="17" name="CuadroTexto 16"/>
          <p:cNvSpPr txBox="1"/>
          <p:nvPr/>
        </p:nvSpPr>
        <p:spPr>
          <a:xfrm>
            <a:off x="7002075" y="1636179"/>
            <a:ext cx="323850" cy="375420"/>
          </a:xfrm>
          <a:prstGeom prst="rect">
            <a:avLst/>
          </a:prstGeom>
          <a:noFill/>
        </p:spPr>
        <p:txBody>
          <a:bodyPr wrap="square" rtlCol="0">
            <a:spAutoFit/>
          </a:bodyPr>
          <a:lstStyle/>
          <a:p>
            <a:r>
              <a:rPr lang="es-ES" dirty="0" smtClean="0">
                <a:latin typeface="Symbol" panose="05050102010706020507" pitchFamily="18" charset="2"/>
              </a:rPr>
              <a:t>s</a:t>
            </a:r>
            <a:endParaRPr lang="en-US" dirty="0">
              <a:latin typeface="Symbol" panose="05050102010706020507" pitchFamily="18" charset="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name="Slide9">
    <p:bg>
      <p:bgPr>
        <a:solidFill>
          <a:srgbClr val="FFFFFF"/>
        </a:solidFill>
        <a:effectLst/>
      </p:bgPr>
    </p:bg>
    <p:spTree>
      <p:nvGrpSpPr>
        <p:cNvPr id="1" name=""/>
        <p:cNvGrpSpPr/>
        <p:nvPr/>
      </p:nvGrpSpPr>
      <p:grpSpPr>
        <a:xfrm>
          <a:off x="0" y="0"/>
          <a:ext cx="0" cy="0"/>
          <a:chOff x="0" y="0"/>
          <a:chExt cx="0" cy="0"/>
        </a:xfrm>
      </p:grpSpPr>
      <p:sp>
        <p:nvSpPr>
          <p:cNvPr id="2" name="CustomShape 1"/>
          <p:cNvSpPr/>
          <p:nvPr/>
        </p:nvSpPr>
        <p:spPr>
          <a:xfrm>
            <a:off x="576720" y="576720"/>
            <a:ext cx="4116600" cy="452880"/>
          </a:xfrm>
          <a:custGeom>
            <a:avLst/>
            <a:gdLst>
              <a:gd name="f0" fmla="val w"/>
              <a:gd name="f1" fmla="val h"/>
              <a:gd name="f2" fmla="val 0"/>
              <a:gd name="f3" fmla="val 4116705"/>
              <a:gd name="f4" fmla="val 452755"/>
              <a:gd name="f5" fmla="*/ f0 1 4116705"/>
              <a:gd name="f6" fmla="*/ f1 1 452755"/>
              <a:gd name="f7" fmla="val f2"/>
              <a:gd name="f8" fmla="val f3"/>
              <a:gd name="f9" fmla="val f4"/>
              <a:gd name="f10" fmla="+- f9 0 f7"/>
              <a:gd name="f11" fmla="+- f8 0 f7"/>
              <a:gd name="f12" fmla="*/ f11 1 4116705"/>
              <a:gd name="f13" fmla="*/ f10 1 452755"/>
              <a:gd name="f14" fmla="*/ 0 1 f12"/>
              <a:gd name="f15" fmla="*/ 4116705 1 f12"/>
              <a:gd name="f16" fmla="*/ 0 1 f13"/>
              <a:gd name="f17" fmla="*/ 45275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4116705" h="452755">
                <a:moveTo>
                  <a:pt x="f2" y="f2"/>
                </a:moveTo>
                <a:lnTo>
                  <a:pt x="f3" y="f2"/>
                </a:lnTo>
                <a:lnTo>
                  <a:pt x="f3" y="f4"/>
                </a:lnTo>
                <a:lnTo>
                  <a:pt x="f2" y="f4"/>
                </a:lnTo>
                <a:lnTo>
                  <a:pt x="f2" y="f2"/>
                </a:lnTo>
                <a:close/>
              </a:path>
            </a:pathLst>
          </a:custGeom>
          <a:noFill/>
          <a:ln>
            <a:noFill/>
            <a:prstDash val="solid"/>
          </a:ln>
        </p:spPr>
        <p:txBody>
          <a:bodyPr vert="horz" wrap="none" lIns="90000" tIns="45000" rIns="90000" bIns="45000" anchor="t" anchorCtr="0" compatLnSpc="0">
            <a:noAutofit/>
          </a:bodyPr>
          <a:lstStyle/>
          <a:p>
            <a:pPr marL="0" marR="0" lvl="0" indent="0" algn="l" rtl="0" hangingPunct="1">
              <a:lnSpc>
                <a:spcPct val="100000"/>
              </a:lnSpc>
              <a:spcBef>
                <a:spcPts val="0"/>
              </a:spcBef>
              <a:spcAft>
                <a:spcPts val="0"/>
              </a:spcAft>
              <a:buNone/>
              <a:tabLst/>
            </a:pPr>
            <a:r>
              <a:rPr lang="es-ES" sz="2400" b="0" i="0" u="none" strike="noStrike" kern="1200" cap="none" spc="0" baseline="0">
                <a:ln>
                  <a:noFill/>
                </a:ln>
                <a:solidFill>
                  <a:srgbClr val="FFFFFF"/>
                </a:solidFill>
                <a:latin typeface="Times New Roman" pitchFamily="17"/>
                <a:ea typeface="DejaVu Sans" pitchFamily="2"/>
                <a:cs typeface="DejaVu Sans" pitchFamily="2"/>
              </a:rPr>
              <a:t>¿</a:t>
            </a:r>
          </a:p>
        </p:txBody>
      </p:sp>
      <p:sp>
        <p:nvSpPr>
          <p:cNvPr id="3" name="CustomShape 2"/>
          <p:cNvSpPr/>
          <p:nvPr/>
        </p:nvSpPr>
        <p:spPr>
          <a:xfrm>
            <a:off x="119520" y="120600"/>
            <a:ext cx="6648479" cy="453239"/>
          </a:xfrm>
          <a:custGeom>
            <a:avLst/>
            <a:gdLst>
              <a:gd name="f0" fmla="val w"/>
              <a:gd name="f1" fmla="val h"/>
              <a:gd name="f2" fmla="val 0"/>
              <a:gd name="f3" fmla="val 6503035"/>
              <a:gd name="f4" fmla="val 453390"/>
              <a:gd name="f5" fmla="*/ f0 1 6503035"/>
              <a:gd name="f6" fmla="*/ f1 1 453390"/>
              <a:gd name="f7" fmla="val f2"/>
              <a:gd name="f8" fmla="val f3"/>
              <a:gd name="f9" fmla="val f4"/>
              <a:gd name="f10" fmla="+- f9 0 f7"/>
              <a:gd name="f11" fmla="+- f8 0 f7"/>
              <a:gd name="f12" fmla="*/ f11 1 6503035"/>
              <a:gd name="f13" fmla="*/ f10 1 453390"/>
              <a:gd name="f14" fmla="*/ 0 1 f12"/>
              <a:gd name="f15" fmla="*/ 6503035 1 f12"/>
              <a:gd name="f16" fmla="*/ 0 1 f13"/>
              <a:gd name="f17" fmla="*/ 45339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6503035" h="453390">
                <a:moveTo>
                  <a:pt x="f2" y="f2"/>
                </a:moveTo>
                <a:lnTo>
                  <a:pt x="f3" y="f2"/>
                </a:lnTo>
                <a:lnTo>
                  <a:pt x="f3" y="f4"/>
                </a:lnTo>
                <a:lnTo>
                  <a:pt x="f2" y="f4"/>
                </a:lnTo>
                <a:lnTo>
                  <a:pt x="f2" y="f2"/>
                </a:lnTo>
                <a:close/>
              </a:path>
            </a:pathLst>
          </a:custGeom>
          <a:solidFill>
            <a:srgbClr val="729FCF"/>
          </a:solidFill>
          <a:ln>
            <a:noFill/>
            <a:prstDash val="solid"/>
          </a:ln>
        </p:spPr>
        <p:txBody>
          <a:bodyPr vert="horz" wrap="none" lIns="90000" tIns="45000" rIns="90000" bIns="45000" anchor="t" anchorCtr="0" compatLnSpc="0">
            <a:noAutofit/>
          </a:bodyPr>
          <a:lstStyle/>
          <a:p>
            <a:pPr marL="0" marR="0" lvl="0" indent="0" algn="l" rtl="0" hangingPunct="1">
              <a:lnSpc>
                <a:spcPct val="100000"/>
              </a:lnSpc>
              <a:spcBef>
                <a:spcPts val="0"/>
              </a:spcBef>
              <a:spcAft>
                <a:spcPts val="0"/>
              </a:spcAft>
              <a:buNone/>
              <a:tabLst/>
            </a:pPr>
            <a:r>
              <a:rPr lang="es-ES" sz="2000" b="1" i="0" u="none" strike="noStrike" kern="1200" cap="none" spc="0" baseline="0">
                <a:ln>
                  <a:noFill/>
                </a:ln>
                <a:solidFill>
                  <a:srgbClr val="FFFFFF"/>
                </a:solidFill>
                <a:latin typeface="DejaVu Sans" pitchFamily="18"/>
                <a:ea typeface="DejaVu Sans" pitchFamily="2"/>
                <a:cs typeface="DejaVu Sans" pitchFamily="2"/>
              </a:rPr>
              <a:t>COMO SUPERPONER UNA MALLA DE PUNTOS</a:t>
            </a:r>
          </a:p>
        </p:txBody>
      </p:sp>
      <p:pic>
        <p:nvPicPr>
          <p:cNvPr id="4" name="Imagen 193">
            <a:extLst>
              <a:ext uri="{FF2B5EF4-FFF2-40B4-BE49-F238E27FC236}">
                <a16:creationId xmlns:a16="http://schemas.microsoft.com/office/drawing/2014/main" id="{00000000-0000-0000-0000-000000000000}"/>
              </a:ext>
            </a:extLst>
          </p:cNvPr>
          <p:cNvPicPr>
            <a:picLocks noChangeAspect="1"/>
          </p:cNvPicPr>
          <p:nvPr/>
        </p:nvPicPr>
        <p:blipFill>
          <a:blip r:embed="rId3"/>
          <a:stretch>
            <a:fillRect/>
          </a:stretch>
        </p:blipFill>
        <p:spPr>
          <a:xfrm>
            <a:off x="864000" y="2225880"/>
            <a:ext cx="2088000" cy="1662840"/>
          </a:xfrm>
          <a:prstGeom prst="rect">
            <a:avLst/>
          </a:prstGeom>
          <a:noFill/>
          <a:ln>
            <a:noFill/>
          </a:ln>
        </p:spPr>
      </p:pic>
      <p:sp>
        <p:nvSpPr>
          <p:cNvPr id="5" name="CustomShape 3"/>
          <p:cNvSpPr/>
          <p:nvPr/>
        </p:nvSpPr>
        <p:spPr>
          <a:xfrm>
            <a:off x="431640" y="4680000"/>
            <a:ext cx="6120360" cy="432000"/>
          </a:xfrm>
          <a:custGeom>
            <a:avLst/>
            <a:gdLst>
              <a:gd name="f0" fmla="val w"/>
              <a:gd name="f1" fmla="val h"/>
              <a:gd name="f2" fmla="val 0"/>
              <a:gd name="f3" fmla="val 5325110"/>
              <a:gd name="f4" fmla="val 697865"/>
              <a:gd name="f5" fmla="*/ f0 1 5325110"/>
              <a:gd name="f6" fmla="*/ f1 1 697865"/>
              <a:gd name="f7" fmla="val f2"/>
              <a:gd name="f8" fmla="val f3"/>
              <a:gd name="f9" fmla="val f4"/>
              <a:gd name="f10" fmla="+- f9 0 f7"/>
              <a:gd name="f11" fmla="+- f8 0 f7"/>
              <a:gd name="f12" fmla="*/ f11 1 5325110"/>
              <a:gd name="f13" fmla="*/ f10 1 697865"/>
              <a:gd name="f14" fmla="*/ 0 1 f12"/>
              <a:gd name="f15" fmla="*/ 5325110 1 f12"/>
              <a:gd name="f16" fmla="*/ 0 1 f13"/>
              <a:gd name="f17" fmla="*/ 69786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5325110" h="697865">
                <a:moveTo>
                  <a:pt x="f2" y="f2"/>
                </a:moveTo>
                <a:lnTo>
                  <a:pt x="f3" y="f2"/>
                </a:lnTo>
                <a:lnTo>
                  <a:pt x="f3" y="f4"/>
                </a:lnTo>
                <a:lnTo>
                  <a:pt x="f2" y="f4"/>
                </a:lnTo>
                <a:lnTo>
                  <a:pt x="f2" y="f2"/>
                </a:lnTo>
                <a:close/>
              </a:path>
            </a:pathLst>
          </a:custGeom>
          <a:noFill/>
          <a:ln>
            <a:noFill/>
            <a:prstDash val="solid"/>
          </a:ln>
        </p:spPr>
        <p:txBody>
          <a:bodyPr vert="horz" wrap="square" lIns="90000" tIns="45000" rIns="90000" bIns="45000" anchor="t" anchorCtr="0" compatLnSpc="0">
            <a:noAutofit/>
          </a:bodyPr>
          <a:lstStyle/>
          <a:p>
            <a:pPr marL="0" marR="0" lvl="0" indent="0" algn="l" rtl="0" hangingPunct="1">
              <a:lnSpc>
                <a:spcPct val="100000"/>
              </a:lnSpc>
              <a:spcBef>
                <a:spcPts val="0"/>
              </a:spcBef>
              <a:spcAft>
                <a:spcPts val="0"/>
              </a:spcAft>
              <a:buNone/>
              <a:tabLst/>
            </a:pPr>
            <a:r>
              <a:rPr lang="es-ES" sz="1800" b="0" i="0" u="none" strike="noStrike" kern="1200" cap="none" spc="0" baseline="0" dirty="0">
                <a:ln>
                  <a:noFill/>
                </a:ln>
                <a:solidFill>
                  <a:srgbClr val="000000"/>
                </a:solidFill>
                <a:latin typeface="DejaVu Sans" pitchFamily="18"/>
                <a:ea typeface="DejaVu Sans" pitchFamily="2"/>
                <a:cs typeface="DejaVu Sans" pitchFamily="2"/>
              </a:rPr>
              <a:t>(2) </a:t>
            </a:r>
            <a:r>
              <a:rPr lang="es-ES" sz="1800" b="1" i="0" u="none" strike="noStrike" kern="1200" cap="none" spc="0" baseline="0" dirty="0">
                <a:ln>
                  <a:noFill/>
                </a:ln>
                <a:solidFill>
                  <a:srgbClr val="000000"/>
                </a:solidFill>
                <a:latin typeface="DejaVu Sans" pitchFamily="18"/>
                <a:ea typeface="DejaVu Sans" pitchFamily="2"/>
                <a:cs typeface="DejaVu Sans" pitchFamily="2"/>
              </a:rPr>
              <a:t>Por software, por ejemplo con </a:t>
            </a:r>
            <a:r>
              <a:rPr lang="es-ES" sz="1800" b="1" i="0" u="none" strike="noStrike" kern="1200" cap="none" spc="0" baseline="0" dirty="0" err="1">
                <a:ln>
                  <a:noFill/>
                </a:ln>
                <a:solidFill>
                  <a:srgbClr val="000000"/>
                </a:solidFill>
                <a:latin typeface="DejaVu Sans" pitchFamily="18"/>
                <a:ea typeface="DejaVu Sans" pitchFamily="2"/>
                <a:cs typeface="DejaVu Sans" pitchFamily="2"/>
              </a:rPr>
              <a:t>ImageJ</a:t>
            </a:r>
            <a:endParaRPr lang="es-ES" sz="1800" b="1" i="0" u="none" strike="noStrike" kern="1200" cap="none" spc="0" baseline="0" dirty="0">
              <a:ln>
                <a:noFill/>
              </a:ln>
              <a:solidFill>
                <a:srgbClr val="000000"/>
              </a:solidFill>
              <a:latin typeface="DejaVu Sans" pitchFamily="18"/>
              <a:ea typeface="DejaVu Sans" pitchFamily="2"/>
              <a:cs typeface="DejaVu Sans" pitchFamily="2"/>
            </a:endParaRPr>
          </a:p>
          <a:p>
            <a:pPr marL="0" marR="0" lvl="0" indent="0" algn="l" rtl="0" hangingPunct="1">
              <a:lnSpc>
                <a:spcPct val="100000"/>
              </a:lnSpc>
              <a:spcBef>
                <a:spcPts val="0"/>
              </a:spcBef>
              <a:spcAft>
                <a:spcPts val="0"/>
              </a:spcAft>
              <a:buNone/>
              <a:tabLst/>
            </a:pPr>
            <a:r>
              <a:rPr lang="es-ES" sz="1800" b="0" i="0" u="none" strike="noStrike" kern="1200" cap="none" spc="0" baseline="0" dirty="0">
                <a:ln>
                  <a:noFill/>
                </a:ln>
                <a:solidFill>
                  <a:srgbClr val="000000"/>
                </a:solidFill>
                <a:latin typeface="DejaVu Sans" pitchFamily="18"/>
                <a:ea typeface="DejaVu Sans" pitchFamily="2"/>
                <a:cs typeface="DejaVu Sans" pitchFamily="2"/>
              </a:rPr>
              <a:t> </a:t>
            </a:r>
          </a:p>
          <a:p>
            <a:pPr marL="0" marR="0" lvl="0" indent="0" algn="l" rtl="0" hangingPunct="1">
              <a:lnSpc>
                <a:spcPct val="100000"/>
              </a:lnSpc>
              <a:spcBef>
                <a:spcPts val="0"/>
              </a:spcBef>
              <a:spcAft>
                <a:spcPts val="0"/>
              </a:spcAft>
              <a:buNone/>
              <a:tabLst/>
            </a:pPr>
            <a:r>
              <a:rPr lang="es-ES" sz="1800" b="0" i="0" u="none" strike="noStrike" kern="1200" cap="none" spc="0" baseline="0" dirty="0">
                <a:ln>
                  <a:noFill/>
                </a:ln>
                <a:solidFill>
                  <a:srgbClr val="000000"/>
                </a:solidFill>
                <a:latin typeface="DejaVu Sans" pitchFamily="18"/>
                <a:ea typeface="DejaVu Sans" pitchFamily="2"/>
                <a:cs typeface="DejaVu Sans" pitchFamily="2"/>
              </a:rPr>
              <a:t>          (ver: </a:t>
            </a:r>
            <a:r>
              <a:rPr lang="es-ES" sz="1800" b="0" i="1" u="none" strike="noStrike" kern="1200" cap="none" spc="0" baseline="0" dirty="0" smtClean="0">
                <a:ln>
                  <a:noFill/>
                </a:ln>
                <a:solidFill>
                  <a:srgbClr val="000000"/>
                </a:solidFill>
                <a:latin typeface="DejaVu Sans" pitchFamily="18"/>
                <a:ea typeface="DejaVu Sans" pitchFamily="2"/>
                <a:cs typeface="DejaVu Sans" pitchFamily="2"/>
              </a:rPr>
              <a:t>Instrucciones_Malla_ImageJ.pptx</a:t>
            </a:r>
            <a:r>
              <a:rPr lang="es-ES" sz="1800" b="0" i="0" u="none" strike="noStrike" kern="1200" cap="none" spc="0" baseline="0" dirty="0" smtClean="0">
                <a:ln>
                  <a:noFill/>
                </a:ln>
                <a:solidFill>
                  <a:srgbClr val="000000"/>
                </a:solidFill>
                <a:latin typeface="DejaVu Sans" pitchFamily="18"/>
                <a:ea typeface="DejaVu Sans" pitchFamily="2"/>
                <a:cs typeface="DejaVu Sans" pitchFamily="2"/>
              </a:rPr>
              <a:t>)</a:t>
            </a:r>
            <a:endParaRPr lang="es-ES" sz="1800" b="0" i="0" u="none" strike="noStrike" kern="1200" cap="none" spc="0" baseline="0" dirty="0">
              <a:ln>
                <a:noFill/>
              </a:ln>
              <a:solidFill>
                <a:srgbClr val="000000"/>
              </a:solidFill>
              <a:latin typeface="DejaVu Sans" pitchFamily="18"/>
              <a:ea typeface="DejaVu Sans" pitchFamily="2"/>
              <a:cs typeface="DejaVu Sans" pitchFamily="2"/>
            </a:endParaRPr>
          </a:p>
        </p:txBody>
      </p:sp>
      <p:sp>
        <p:nvSpPr>
          <p:cNvPr id="6" name="CustomShape 4"/>
          <p:cNvSpPr/>
          <p:nvPr/>
        </p:nvSpPr>
        <p:spPr>
          <a:xfrm>
            <a:off x="254160" y="972720"/>
            <a:ext cx="3991679" cy="393120"/>
          </a:xfrm>
          <a:custGeom>
            <a:avLst/>
            <a:gdLst>
              <a:gd name="f0" fmla="val w"/>
              <a:gd name="f1" fmla="val h"/>
              <a:gd name="f2" fmla="val 0"/>
              <a:gd name="f3" fmla="val 3991610"/>
              <a:gd name="f4" fmla="val 393065"/>
              <a:gd name="f5" fmla="*/ f0 1 3991610"/>
              <a:gd name="f6" fmla="*/ f1 1 393065"/>
              <a:gd name="f7" fmla="val f2"/>
              <a:gd name="f8" fmla="val f3"/>
              <a:gd name="f9" fmla="val f4"/>
              <a:gd name="f10" fmla="+- f9 0 f7"/>
              <a:gd name="f11" fmla="+- f8 0 f7"/>
              <a:gd name="f12" fmla="*/ f11 1 3991610"/>
              <a:gd name="f13" fmla="*/ f10 1 393065"/>
              <a:gd name="f14" fmla="*/ 0 1 f12"/>
              <a:gd name="f15" fmla="*/ 3991610 1 f12"/>
              <a:gd name="f16" fmla="*/ 0 1 f13"/>
              <a:gd name="f17" fmla="*/ 393065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3991610" h="393065">
                <a:moveTo>
                  <a:pt x="f2" y="f2"/>
                </a:moveTo>
                <a:lnTo>
                  <a:pt x="f3" y="f2"/>
                </a:lnTo>
                <a:lnTo>
                  <a:pt x="f3" y="f4"/>
                </a:lnTo>
                <a:lnTo>
                  <a:pt x="f2" y="f4"/>
                </a:lnTo>
                <a:lnTo>
                  <a:pt x="f2" y="f2"/>
                </a:lnTo>
                <a:close/>
              </a:path>
            </a:pathLst>
          </a:custGeom>
          <a:noFill/>
          <a:ln>
            <a:noFill/>
            <a:prstDash val="solid"/>
          </a:ln>
        </p:spPr>
        <p:txBody>
          <a:bodyPr vert="horz" wrap="none" lIns="90000" tIns="45000" rIns="90000" bIns="45000" anchor="t" anchorCtr="0" compatLnSpc="0">
            <a:noAutofit/>
          </a:bodyPr>
          <a:lstStyle/>
          <a:p>
            <a:pPr marL="0" marR="0" lvl="0" indent="0" algn="l" rtl="0" hangingPunct="1">
              <a:lnSpc>
                <a:spcPct val="100000"/>
              </a:lnSpc>
              <a:spcBef>
                <a:spcPts val="0"/>
              </a:spcBef>
              <a:spcAft>
                <a:spcPts val="0"/>
              </a:spcAft>
              <a:buNone/>
              <a:tabLst/>
            </a:pPr>
            <a:r>
              <a:rPr lang="es-ES" sz="2000" b="0" i="0" u="none" strike="noStrike" kern="1200" cap="none" spc="0" baseline="0">
                <a:ln>
                  <a:noFill/>
                </a:ln>
                <a:solidFill>
                  <a:srgbClr val="000000"/>
                </a:solidFill>
                <a:latin typeface="DejaVu Sans" pitchFamily="18"/>
                <a:ea typeface="DejaVu Sans" pitchFamily="2"/>
                <a:cs typeface="DejaVu Sans" pitchFamily="2"/>
              </a:rPr>
              <a:t>(1) </a:t>
            </a:r>
            <a:r>
              <a:rPr lang="es-ES" sz="1800" b="1" i="0" u="none" strike="noStrike" kern="1200" cap="none" spc="0" baseline="0">
                <a:ln>
                  <a:noFill/>
                </a:ln>
                <a:solidFill>
                  <a:srgbClr val="000000"/>
                </a:solidFill>
                <a:latin typeface="DejaVu Sans" pitchFamily="18"/>
                <a:ea typeface="DejaVu Sans" pitchFamily="2"/>
                <a:cs typeface="DejaVu Sans" pitchFamily="2"/>
              </a:rPr>
              <a:t>Imprimir malla en acetato transparente</a:t>
            </a:r>
          </a:p>
        </p:txBody>
      </p:sp>
      <p:sp>
        <p:nvSpPr>
          <p:cNvPr id="7" name="CustomShape 5"/>
          <p:cNvSpPr/>
          <p:nvPr/>
        </p:nvSpPr>
        <p:spPr>
          <a:xfrm>
            <a:off x="647640" y="1440360"/>
            <a:ext cx="7846199" cy="392400"/>
          </a:xfrm>
          <a:custGeom>
            <a:avLst/>
            <a:gdLst>
              <a:gd name="f0" fmla="val w"/>
              <a:gd name="f1" fmla="val h"/>
              <a:gd name="f2" fmla="val 0"/>
              <a:gd name="f3" fmla="val 7846060"/>
              <a:gd name="f4" fmla="val 392430"/>
              <a:gd name="f5" fmla="*/ f0 1 7846060"/>
              <a:gd name="f6" fmla="*/ f1 1 392430"/>
              <a:gd name="f7" fmla="val f2"/>
              <a:gd name="f8" fmla="val f3"/>
              <a:gd name="f9" fmla="val f4"/>
              <a:gd name="f10" fmla="+- f9 0 f7"/>
              <a:gd name="f11" fmla="+- f8 0 f7"/>
              <a:gd name="f12" fmla="*/ f11 1 7846060"/>
              <a:gd name="f13" fmla="*/ f10 1 392430"/>
              <a:gd name="f14" fmla="*/ 0 1 f12"/>
              <a:gd name="f15" fmla="*/ 7846060 1 f12"/>
              <a:gd name="f16" fmla="*/ 0 1 f13"/>
              <a:gd name="f17" fmla="*/ 39243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7846060" h="392430">
                <a:moveTo>
                  <a:pt x="f2" y="f2"/>
                </a:moveTo>
                <a:lnTo>
                  <a:pt x="f3" y="f2"/>
                </a:lnTo>
                <a:lnTo>
                  <a:pt x="f3" y="f4"/>
                </a:lnTo>
                <a:lnTo>
                  <a:pt x="f2" y="f4"/>
                </a:lnTo>
                <a:lnTo>
                  <a:pt x="f2" y="f2"/>
                </a:lnTo>
                <a:close/>
              </a:path>
            </a:pathLst>
          </a:custGeom>
          <a:noFill/>
          <a:ln>
            <a:noFill/>
            <a:prstDash val="solid"/>
          </a:ln>
        </p:spPr>
        <p:txBody>
          <a:bodyPr vert="horz" wrap="square" lIns="90000" tIns="45000" rIns="90000" bIns="45000" anchor="t" anchorCtr="0" compatLnSpc="0">
            <a:noAutofit/>
          </a:bodyPr>
          <a:lstStyle/>
          <a:p>
            <a:pPr marL="0" marR="0" lvl="0" indent="0" algn="l" rtl="0" hangingPunct="1">
              <a:lnSpc>
                <a:spcPct val="100000"/>
              </a:lnSpc>
              <a:spcBef>
                <a:spcPts val="0"/>
              </a:spcBef>
              <a:spcAft>
                <a:spcPts val="0"/>
              </a:spcAft>
              <a:buNone/>
              <a:tabLst/>
            </a:pPr>
            <a:r>
              <a:rPr lang="es-ES" sz="1800" b="0" i="0" u="none" strike="noStrike" kern="1200" cap="none" spc="0" baseline="0">
                <a:ln>
                  <a:noFill/>
                </a:ln>
                <a:solidFill>
                  <a:srgbClr val="000000"/>
                </a:solidFill>
                <a:latin typeface="DejaVu Sans" pitchFamily="18"/>
                <a:ea typeface="DejaVu Sans" pitchFamily="2"/>
                <a:cs typeface="DejaVu Sans" pitchFamily="2"/>
              </a:rPr>
              <a:t>Superponerla a la imagen impresa de la roca (o a la pantalla)</a:t>
            </a:r>
          </a:p>
        </p:txBody>
      </p:sp>
      <p:grpSp>
        <p:nvGrpSpPr>
          <p:cNvPr id="8" name="Grupo 7"/>
          <p:cNvGrpSpPr/>
          <p:nvPr/>
        </p:nvGrpSpPr>
        <p:grpSpPr>
          <a:xfrm>
            <a:off x="3667679" y="2232000"/>
            <a:ext cx="2160000" cy="1685519"/>
            <a:chOff x="3667679" y="2232000"/>
            <a:chExt cx="2160000" cy="1685519"/>
          </a:xfrm>
        </p:grpSpPr>
        <p:sp>
          <p:nvSpPr>
            <p:cNvPr id="9" name="CustomShape 6"/>
            <p:cNvSpPr/>
            <p:nvPr/>
          </p:nvSpPr>
          <p:spPr>
            <a:xfrm>
              <a:off x="3667679" y="2232000"/>
              <a:ext cx="2160000" cy="1685519"/>
            </a:xfrm>
            <a:prstGeom prst="rect">
              <a:avLst/>
            </a:prstGeom>
            <a:solidFill>
              <a:srgbClr val="FFFFFF"/>
            </a:solidFill>
            <a:ln w="9360" cap="flat">
              <a:solidFill>
                <a:srgbClr val="3465A4"/>
              </a:solidFill>
              <a:prstDash val="solid"/>
            </a:ln>
          </p:spPr>
          <p:txBody>
            <a:bodyPr vert="horz" wrap="square" lIns="94680" tIns="49680" rIns="94680" bIns="4968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pic>
          <p:nvPicPr>
            <p:cNvPr id="10" name="Imagen 198">
              <a:extLst>
                <a:ext uri="{FF2B5EF4-FFF2-40B4-BE49-F238E27FC236}">
                  <a16:creationId xmlns:a16="http://schemas.microsoft.com/office/drawing/2014/main" id="{00000000-0000-0000-0000-000000000000}"/>
                </a:ext>
              </a:extLst>
            </p:cNvPr>
            <p:cNvPicPr>
              <a:picLocks noChangeAspect="1"/>
            </p:cNvPicPr>
            <p:nvPr/>
          </p:nvPicPr>
          <p:blipFill>
            <a:blip r:embed="rId4"/>
            <a:stretch>
              <a:fillRect/>
            </a:stretch>
          </p:blipFill>
          <p:spPr>
            <a:xfrm>
              <a:off x="3735360" y="2323080"/>
              <a:ext cx="2007360" cy="1520999"/>
            </a:xfrm>
            <a:prstGeom prst="rect">
              <a:avLst/>
            </a:prstGeom>
            <a:noFill/>
            <a:ln>
              <a:noFill/>
            </a:ln>
          </p:spPr>
        </p:pic>
      </p:grpSp>
      <p:sp>
        <p:nvSpPr>
          <p:cNvPr id="11" name="CustomShape 7"/>
          <p:cNvSpPr/>
          <p:nvPr/>
        </p:nvSpPr>
        <p:spPr>
          <a:xfrm>
            <a:off x="3096000" y="2736000"/>
            <a:ext cx="358200" cy="575280"/>
          </a:xfrm>
          <a:custGeom>
            <a:avLst/>
            <a:gdLst>
              <a:gd name="f0" fmla="val w"/>
              <a:gd name="f1" fmla="val h"/>
              <a:gd name="f2" fmla="val 0"/>
              <a:gd name="f3" fmla="val 358140"/>
              <a:gd name="f4" fmla="val 575310"/>
              <a:gd name="f5" fmla="*/ f0 1 358140"/>
              <a:gd name="f6" fmla="*/ f1 1 575310"/>
              <a:gd name="f7" fmla="val f2"/>
              <a:gd name="f8" fmla="val f3"/>
              <a:gd name="f9" fmla="val f4"/>
              <a:gd name="f10" fmla="+- f9 0 f7"/>
              <a:gd name="f11" fmla="+- f8 0 f7"/>
              <a:gd name="f12" fmla="*/ f11 1 358140"/>
              <a:gd name="f13" fmla="*/ f10 1 575310"/>
              <a:gd name="f14" fmla="*/ 0 1 f12"/>
              <a:gd name="f15" fmla="*/ 358140 1 f12"/>
              <a:gd name="f16" fmla="*/ 0 1 f13"/>
              <a:gd name="f17" fmla="*/ 575310 1 f13"/>
              <a:gd name="f18" fmla="*/ f14 f5 1"/>
              <a:gd name="f19" fmla="*/ f15 f5 1"/>
              <a:gd name="f20" fmla="*/ f17 f6 1"/>
              <a:gd name="f21" fmla="*/ f16 f6 1"/>
            </a:gdLst>
            <a:ahLst/>
            <a:cxnLst>
              <a:cxn ang="3cd4">
                <a:pos x="hc" y="t"/>
              </a:cxn>
              <a:cxn ang="0">
                <a:pos x="r" y="vc"/>
              </a:cxn>
              <a:cxn ang="cd4">
                <a:pos x="hc" y="b"/>
              </a:cxn>
              <a:cxn ang="cd2">
                <a:pos x="l" y="vc"/>
              </a:cxn>
            </a:cxnLst>
            <a:rect l="f18" t="f21" r="f19" b="f20"/>
            <a:pathLst>
              <a:path w="358140" h="575310">
                <a:moveTo>
                  <a:pt x="f2" y="f2"/>
                </a:moveTo>
                <a:lnTo>
                  <a:pt x="f3" y="f2"/>
                </a:lnTo>
                <a:lnTo>
                  <a:pt x="f3" y="f4"/>
                </a:lnTo>
                <a:lnTo>
                  <a:pt x="f2" y="f4"/>
                </a:lnTo>
                <a:lnTo>
                  <a:pt x="f2" y="f2"/>
                </a:lnTo>
                <a:close/>
              </a:path>
            </a:pathLst>
          </a:custGeom>
          <a:noFill/>
          <a:ln>
            <a:noFill/>
            <a:prstDash val="solid"/>
          </a:ln>
        </p:spPr>
        <p:txBody>
          <a:bodyPr vert="horz" wrap="square" lIns="90000" tIns="45000" rIns="90000" bIns="45000" anchor="t" anchorCtr="0" compatLnSpc="0">
            <a:noAutofit/>
          </a:bodyPr>
          <a:lstStyle/>
          <a:p>
            <a:pPr marL="0" marR="0" lvl="0" indent="0" algn="l" rtl="0" hangingPunct="1">
              <a:lnSpc>
                <a:spcPct val="100000"/>
              </a:lnSpc>
              <a:spcBef>
                <a:spcPts val="0"/>
              </a:spcBef>
              <a:spcAft>
                <a:spcPts val="0"/>
              </a:spcAft>
              <a:buNone/>
              <a:tabLst/>
            </a:pPr>
            <a:r>
              <a:rPr lang="es-ES" sz="3200" b="1" i="0" u="none" strike="noStrike" kern="1200" cap="none" spc="0" baseline="0">
                <a:ln>
                  <a:noFill/>
                </a:ln>
                <a:solidFill>
                  <a:srgbClr val="000000"/>
                </a:solidFill>
                <a:latin typeface="Times New Roman" pitchFamily="17"/>
                <a:ea typeface="DejaVu Sans" pitchFamily="2"/>
                <a:cs typeface="DejaVu Sans" pitchFamily="2"/>
              </a:rPr>
              <a:t>+</a:t>
            </a:r>
          </a:p>
        </p:txBody>
      </p:sp>
      <p:sp>
        <p:nvSpPr>
          <p:cNvPr id="12" name="Line 8"/>
          <p:cNvSpPr/>
          <p:nvPr/>
        </p:nvSpPr>
        <p:spPr>
          <a:xfrm>
            <a:off x="5616720" y="2879640"/>
            <a:ext cx="576000" cy="1800"/>
          </a:xfrm>
          <a:custGeom>
            <a:avLst/>
            <a:gdLst>
              <a:gd name="f0" fmla="val 10800000"/>
              <a:gd name="f1" fmla="val 5400000"/>
              <a:gd name="f2" fmla="val 180"/>
              <a:gd name="f3" fmla="val w"/>
              <a:gd name="f4" fmla="val h"/>
              <a:gd name="f5" fmla="val ss"/>
              <a:gd name="f6" fmla="val 0"/>
              <a:gd name="f7" fmla="+- 0 0 0"/>
              <a:gd name="f8" fmla="abs f3"/>
              <a:gd name="f9" fmla="abs f4"/>
              <a:gd name="f10" fmla="abs f5"/>
              <a:gd name="f11" fmla="val f6"/>
              <a:gd name="f12" fmla="*/ f7 f0 1"/>
              <a:gd name="f13" fmla="?: f8 f3 1"/>
              <a:gd name="f14" fmla="?: f9 f4 1"/>
              <a:gd name="f15" fmla="?: f10 f5 1"/>
              <a:gd name="f16" fmla="*/ f12 1 f2"/>
              <a:gd name="f17" fmla="*/ f13 1 21600"/>
              <a:gd name="f18" fmla="*/ f14 1 21600"/>
              <a:gd name="f19" fmla="*/ 21600 f13 1"/>
              <a:gd name="f20" fmla="*/ 21600 f14 1"/>
              <a:gd name="f21" fmla="+- f16 0 f1"/>
              <a:gd name="f22" fmla="min f18 f17"/>
              <a:gd name="f23" fmla="*/ f19 1 f15"/>
              <a:gd name="f24" fmla="*/ f20 1 f15"/>
              <a:gd name="f25" fmla="val f23"/>
              <a:gd name="f26" fmla="val f24"/>
              <a:gd name="f27" fmla="*/ f6 f22 1"/>
              <a:gd name="f28" fmla="*/ f23 f22 1"/>
              <a:gd name="f29" fmla="*/ f24 f22 1"/>
              <a:gd name="f30" fmla="*/ f11 f22 1"/>
              <a:gd name="f31" fmla="*/ f25 f22 1"/>
              <a:gd name="f32" fmla="*/ f26 f22 1"/>
            </a:gdLst>
            <a:ahLst/>
            <a:cxnLst>
              <a:cxn ang="3cd4">
                <a:pos x="hc" y="t"/>
              </a:cxn>
              <a:cxn ang="0">
                <a:pos x="r" y="vc"/>
              </a:cxn>
              <a:cxn ang="cd4">
                <a:pos x="hc" y="b"/>
              </a:cxn>
              <a:cxn ang="cd2">
                <a:pos x="l" y="vc"/>
              </a:cxn>
              <a:cxn ang="f21">
                <a:pos x="f30" y="f30"/>
              </a:cxn>
              <a:cxn ang="f21">
                <a:pos x="f31" y="f32"/>
              </a:cxn>
            </a:cxnLst>
            <a:rect l="f27" t="f27" r="f28" b="f29"/>
            <a:pathLst>
              <a:path>
                <a:moveTo>
                  <a:pt x="f30" y="f30"/>
                </a:moveTo>
                <a:lnTo>
                  <a:pt x="f31" y="f32"/>
                </a:lnTo>
              </a:path>
            </a:pathLst>
          </a:custGeom>
          <a:noFill/>
          <a:ln>
            <a:noFill/>
            <a:prstDash val="solid"/>
          </a:ln>
        </p:spPr>
        <p:txBody>
          <a:bodyPr vert="horz" wrap="square" lIns="90000" tIns="45000" rIns="90000" bIns="45000" anchorCtr="0" compatLnSpc="0"/>
          <a:lstStyle/>
          <a:p>
            <a:pPr marL="0" marR="0" lvl="0" indent="0" rtl="0" hangingPunct="0">
              <a:lnSpc>
                <a:spcPct val="100000"/>
              </a:lnSpc>
              <a:spcBef>
                <a:spcPts val="0"/>
              </a:spcBef>
              <a:spcAft>
                <a:spcPts val="0"/>
              </a:spcAft>
              <a:buNone/>
              <a:tabLst/>
            </a:pPr>
            <a:endParaRPr lang="es-ES" sz="1800" b="0" i="0" u="none" strike="noStrike" kern="1200" cap="none">
              <a:ln>
                <a:noFill/>
              </a:ln>
              <a:latin typeface="Liberation Sans" pitchFamily="18"/>
              <a:ea typeface="AR PL SungtiL GB" pitchFamily="2"/>
              <a:cs typeface="Lohit Devanagari" pitchFamily="2"/>
            </a:endParaRPr>
          </a:p>
        </p:txBody>
      </p:sp>
      <p:pic>
        <p:nvPicPr>
          <p:cNvPr id="13" name="Imagen 1">
            <a:extLst>
              <a:ext uri="{FF2B5EF4-FFF2-40B4-BE49-F238E27FC236}">
                <a16:creationId xmlns:a16="http://schemas.microsoft.com/office/drawing/2014/main" id="{00000000-0000-0000-0000-000000000000}"/>
              </a:ext>
            </a:extLst>
          </p:cNvPr>
          <p:cNvPicPr>
            <a:picLocks noChangeAspect="1"/>
          </p:cNvPicPr>
          <p:nvPr/>
        </p:nvPicPr>
        <p:blipFill>
          <a:blip r:embed="rId5"/>
          <a:stretch>
            <a:fillRect/>
          </a:stretch>
        </p:blipFill>
        <p:spPr>
          <a:xfrm>
            <a:off x="6623999" y="2232000"/>
            <a:ext cx="2088000" cy="1665359"/>
          </a:xfrm>
          <a:prstGeom prst="rect">
            <a:avLst/>
          </a:prstGeom>
          <a:noFill/>
          <a:ln>
            <a:noFill/>
          </a:ln>
        </p:spPr>
      </p:pic>
      <p:sp>
        <p:nvSpPr>
          <p:cNvPr id="14" name="CuadroTexto 13"/>
          <p:cNvSpPr txBox="1"/>
          <p:nvPr/>
        </p:nvSpPr>
        <p:spPr>
          <a:xfrm>
            <a:off x="6048000" y="2866320"/>
            <a:ext cx="432000" cy="373680"/>
          </a:xfrm>
          <a:prstGeom prst="rect">
            <a:avLst/>
          </a:prstGeom>
          <a:noFill/>
          <a:ln>
            <a:noFill/>
          </a:ln>
        </p:spPr>
        <p:txBody>
          <a:bodyPr vert="horz" wrap="square" lIns="90000" tIns="45000" rIns="90000" bIns="45000" anchorCtr="0" compatLnSpc="0">
            <a:spAutoFit/>
          </a:bodyPr>
          <a:lstStyle/>
          <a:p>
            <a:pPr marL="0" marR="0" lvl="0" indent="0" rtl="0" hangingPunct="0">
              <a:lnSpc>
                <a:spcPct val="100000"/>
              </a:lnSpc>
              <a:spcBef>
                <a:spcPts val="0"/>
              </a:spcBef>
              <a:spcAft>
                <a:spcPts val="0"/>
              </a:spcAft>
              <a:buNone/>
              <a:tabLst/>
            </a:pPr>
            <a:r>
              <a:rPr lang="es-ES" sz="2000" b="1" i="0" u="none" strike="noStrike" kern="1200" cap="none">
                <a:ln>
                  <a:noFill/>
                </a:ln>
                <a:latin typeface="Liberation Sans" pitchFamily="18"/>
                <a:ea typeface="AR PL SungtiL GB" pitchFamily="2"/>
                <a:cs typeface="Lohit Devanagari" pitchFamily="2"/>
              </a:rPr>
              <a:t>=</a:t>
            </a:r>
          </a:p>
        </p:txBody>
      </p:sp>
      <p:sp>
        <p:nvSpPr>
          <p:cNvPr id="15" name="Forma libre 14"/>
          <p:cNvSpPr/>
          <p:nvPr/>
        </p:nvSpPr>
        <p:spPr>
          <a:xfrm>
            <a:off x="8784000" y="0"/>
            <a:ext cx="360000" cy="28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E6E6FF"/>
          </a:solidFill>
          <a:ln w="0">
            <a:solidFill>
              <a:srgbClr val="3465A4"/>
            </a:solidFill>
            <a:prstDash val="solid"/>
          </a:ln>
        </p:spPr>
        <p:txBody>
          <a:bodyPr vert="horz" wrap="square" lIns="90000" tIns="45000" rIns="90000" bIns="45000" anchor="ctr" anchorCtr="0" compatLnSpc="0">
            <a:noAutofit/>
          </a:bodyPr>
          <a:lstStyle/>
          <a:p>
            <a:pPr marL="0" marR="0" lvl="0" indent="0" algn="ctr" rtl="0" hangingPunct="0">
              <a:lnSpc>
                <a:spcPct val="100000"/>
              </a:lnSpc>
              <a:spcBef>
                <a:spcPts val="0"/>
              </a:spcBef>
              <a:spcAft>
                <a:spcPts val="0"/>
              </a:spcAft>
              <a:buNone/>
              <a:tabLst/>
            </a:pPr>
            <a:r>
              <a:rPr lang="es-ES" sz="1800" b="0" i="0" u="none" strike="noStrike" kern="1200" cap="none">
                <a:ln>
                  <a:noFill/>
                </a:ln>
                <a:latin typeface="Liberation Sans" pitchFamily="18"/>
                <a:ea typeface="AR PL SungtiL GB" pitchFamily="2"/>
                <a:cs typeface="Lohit Devanagari" pitchFamily="2"/>
              </a:rPr>
              <a:t>9</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Present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824</TotalTime>
  <Words>4777</Words>
  <Application>Microsoft Office PowerPoint</Application>
  <PresentationFormat>Presentación en pantalla (4:3)</PresentationFormat>
  <Paragraphs>535</Paragraphs>
  <Slides>14</Slides>
  <Notes>14</Notes>
  <HiddenSlides>0</HiddenSlides>
  <MMClips>0</MMClips>
  <ScaleCrop>false</ScaleCrop>
  <HeadingPairs>
    <vt:vector size="6" baseType="variant">
      <vt:variant>
        <vt:lpstr>Fuentes usadas</vt:lpstr>
      </vt:variant>
      <vt:variant>
        <vt:i4>22</vt:i4>
      </vt:variant>
      <vt:variant>
        <vt:lpstr>Tema</vt:lpstr>
      </vt:variant>
      <vt:variant>
        <vt:i4>1</vt:i4>
      </vt:variant>
      <vt:variant>
        <vt:lpstr>Títulos de diapositiva</vt:lpstr>
      </vt:variant>
      <vt:variant>
        <vt:i4>14</vt:i4>
      </vt:variant>
    </vt:vector>
  </HeadingPairs>
  <TitlesOfParts>
    <vt:vector size="37" baseType="lpstr">
      <vt:lpstr>Microsoft YaHei</vt:lpstr>
      <vt:lpstr>SimSun</vt:lpstr>
      <vt:lpstr>AR PL KaitiM GB</vt:lpstr>
      <vt:lpstr>AR PL SungtiL GB</vt:lpstr>
      <vt:lpstr>Arial</vt:lpstr>
      <vt:lpstr>Bitstream Vera Serif</vt:lpstr>
      <vt:lpstr>Calibri</vt:lpstr>
      <vt:lpstr>Deja Vue Sans</vt:lpstr>
      <vt:lpstr>DejaVu Sans</vt:lpstr>
      <vt:lpstr>DejaVu Sans Mono</vt:lpstr>
      <vt:lpstr>DejaVu Serif</vt:lpstr>
      <vt:lpstr>Liberation Sans</vt:lpstr>
      <vt:lpstr>Liberation Serif</vt:lpstr>
      <vt:lpstr>Lohit Devanagari</vt:lpstr>
      <vt:lpstr>Lucida Sans Unicode</vt:lpstr>
      <vt:lpstr>Noto Sans CJK SC Regular</vt:lpstr>
      <vt:lpstr>Standard Symbols L</vt:lpstr>
      <vt:lpstr>StarSymbol</vt:lpstr>
      <vt:lpstr>Symbol</vt:lpstr>
      <vt:lpstr>Times New Roman</vt:lpstr>
      <vt:lpstr>Verdana</vt:lpstr>
      <vt:lpstr>Wingdings</vt:lpstr>
      <vt:lpstr>Presentation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Sin título de diapositiva</dc:title>
  <dc:subject/>
  <dc:creator>ar</dc:creator>
  <dc:description/>
  <cp:lastModifiedBy>Angel</cp:lastModifiedBy>
  <cp:revision>151</cp:revision>
  <dcterms:created xsi:type="dcterms:W3CDTF">2020-12-17T14:19:42Z</dcterms:created>
  <dcterms:modified xsi:type="dcterms:W3CDTF">2025-03-12T14:46:40Z</dcterms:modified>
</cp:coreProperties>
</file>