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0080625" cy="7559675"/>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420" autoAdjust="0"/>
  </p:normalViewPr>
  <p:slideViewPr>
    <p:cSldViewPr snapToGrid="0">
      <p:cViewPr varScale="1">
        <p:scale>
          <a:sx n="60" d="100"/>
          <a:sy n="60" d="100"/>
        </p:scale>
        <p:origin x="124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r>
              <a:rPr lang="es-ES" sz="4400" b="0" strike="noStrike" spc="-1">
                <a:latin typeface="Arial"/>
              </a:rPr>
              <a:t>Pulse para desplazar la diapositiva</a:t>
            </a:r>
          </a:p>
        </p:txBody>
      </p:sp>
      <p:sp>
        <p:nvSpPr>
          <p:cNvPr id="39"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s-ES" sz="2000" b="0" strike="noStrike" spc="-1">
                <a:latin typeface="Arial"/>
              </a:rPr>
              <a:t>Pulse para editar el formato de las notas</a:t>
            </a:r>
          </a:p>
        </p:txBody>
      </p:sp>
      <p:sp>
        <p:nvSpPr>
          <p:cNvPr id="40"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s-ES" sz="1400" b="0" strike="noStrike" spc="-1">
                <a:latin typeface="Times New Roman"/>
              </a:rPr>
              <a:t>&lt;cabecera&gt;</a:t>
            </a:r>
          </a:p>
        </p:txBody>
      </p:sp>
      <p:sp>
        <p:nvSpPr>
          <p:cNvPr id="41" name="PlaceHolder 4"/>
          <p:cNvSpPr>
            <a:spLocks noGrp="1"/>
          </p:cNvSpPr>
          <p:nvPr>
            <p:ph type="dt"/>
          </p:nvPr>
        </p:nvSpPr>
        <p:spPr>
          <a:xfrm>
            <a:off x="4278960" y="0"/>
            <a:ext cx="3280680" cy="534240"/>
          </a:xfrm>
          <a:prstGeom prst="rect">
            <a:avLst/>
          </a:prstGeom>
          <a:noFill/>
          <a:ln w="0">
            <a:noFill/>
          </a:ln>
        </p:spPr>
        <p:txBody>
          <a:bodyPr lIns="0" tIns="0" rIns="0" bIns="0" anchor="t">
            <a:noAutofit/>
          </a:bodyPr>
          <a:lstStyle/>
          <a:p>
            <a:pPr algn="r"/>
            <a:r>
              <a:rPr lang="es-ES" sz="1400" b="0" strike="noStrike" spc="-1">
                <a:latin typeface="Times New Roman"/>
              </a:rPr>
              <a:t>&lt;fecha/hora&gt;</a:t>
            </a:r>
          </a:p>
        </p:txBody>
      </p:sp>
      <p:sp>
        <p:nvSpPr>
          <p:cNvPr id="42" name="PlaceHolder 5"/>
          <p:cNvSpPr>
            <a:spLocks noGrp="1"/>
          </p:cNvSpPr>
          <p:nvPr>
            <p:ph type="ftr"/>
          </p:nvPr>
        </p:nvSpPr>
        <p:spPr>
          <a:xfrm>
            <a:off x="0" y="10157400"/>
            <a:ext cx="3280680" cy="534240"/>
          </a:xfrm>
          <a:prstGeom prst="rect">
            <a:avLst/>
          </a:prstGeom>
          <a:noFill/>
          <a:ln w="0">
            <a:noFill/>
          </a:ln>
        </p:spPr>
        <p:txBody>
          <a:bodyPr lIns="0" tIns="0" rIns="0" bIns="0" anchor="b">
            <a:noAutofit/>
          </a:bodyPr>
          <a:lstStyle/>
          <a:p>
            <a:r>
              <a:rPr lang="es-ES" sz="1400" b="0" strike="noStrike" spc="-1">
                <a:latin typeface="Times New Roman"/>
              </a:rPr>
              <a:t>&lt;pie de página&gt;</a:t>
            </a:r>
          </a:p>
        </p:txBody>
      </p:sp>
      <p:sp>
        <p:nvSpPr>
          <p:cNvPr id="43" name="PlaceHolder 6"/>
          <p:cNvSpPr>
            <a:spLocks noGrp="1"/>
          </p:cNvSpPr>
          <p:nvPr>
            <p:ph type="sldNum"/>
          </p:nvPr>
        </p:nvSpPr>
        <p:spPr>
          <a:xfrm>
            <a:off x="4278960" y="10157400"/>
            <a:ext cx="3280680" cy="534240"/>
          </a:xfrm>
          <a:prstGeom prst="rect">
            <a:avLst/>
          </a:prstGeom>
          <a:noFill/>
          <a:ln w="0">
            <a:noFill/>
          </a:ln>
        </p:spPr>
        <p:txBody>
          <a:bodyPr lIns="0" tIns="0" rIns="0" bIns="0" anchor="b">
            <a:noAutofit/>
          </a:bodyPr>
          <a:lstStyle/>
          <a:p>
            <a:pPr algn="r"/>
            <a:fld id="{D854F5F4-0B8E-43CB-B82D-C7142A85BF2A}" type="slidenum">
              <a:rPr lang="es-ES" sz="1400" b="0" strike="noStrike" spc="-1">
                <a:latin typeface="Times New Roman"/>
              </a:rPr>
              <a:t>‹Nº›</a:t>
            </a:fld>
            <a:endParaRPr lang="es-E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imagej.nih.gov/ij/download.htm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ustomShape 1"/>
          <p:cNvSpPr/>
          <p:nvPr/>
        </p:nvSpPr>
        <p:spPr>
          <a:xfrm>
            <a:off x="755640" y="5078880"/>
            <a:ext cx="6047640" cy="4810680"/>
          </a:xfrm>
          <a:prstGeom prst="rect">
            <a:avLst/>
          </a:prstGeom>
          <a:noFill/>
          <a:ln w="0">
            <a:noFill/>
          </a:ln>
        </p:spPr>
        <p:style>
          <a:lnRef idx="0">
            <a:scrgbClr r="0" g="0" b="0"/>
          </a:lnRef>
          <a:fillRef idx="0">
            <a:scrgbClr r="0" g="0" b="0"/>
          </a:fillRef>
          <a:effectRef idx="0">
            <a:scrgbClr r="0" g="0" b="0"/>
          </a:effectRef>
          <a:fontRef idx="minor"/>
        </p:style>
      </p:sp>
      <p:sp>
        <p:nvSpPr>
          <p:cNvPr id="57" name="CustomShape 2"/>
          <p:cNvSpPr/>
          <p:nvPr/>
        </p:nvSpPr>
        <p:spPr>
          <a:xfrm>
            <a:off x="539640" y="5069160"/>
            <a:ext cx="6479280" cy="5082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es-ES" sz="900" b="0" strike="noStrike" spc="-1">
                <a:solidFill>
                  <a:srgbClr val="000000"/>
                </a:solidFill>
                <a:latin typeface="DejaVu Serif"/>
                <a:ea typeface="DejaVu Serif"/>
              </a:rPr>
              <a:t>El programa ImageJ lo podemos descargar de su página: </a:t>
            </a:r>
            <a:r>
              <a:rPr lang="es-ES" sz="900" b="0" u="sng" strike="noStrike" spc="-1">
                <a:solidFill>
                  <a:srgbClr val="000000"/>
                </a:solidFill>
                <a:uFill>
                  <a:solidFill>
                    <a:srgbClr val="FFFFFF"/>
                  </a:solidFill>
                </a:uFill>
                <a:latin typeface="DejaVu Serif"/>
                <a:ea typeface="DejaVu Serif"/>
                <a:hlinkClick r:id="rId3"/>
              </a:rPr>
              <a:t>https://imagej.nih.gov/ij/download.html</a:t>
            </a:r>
            <a:endParaRPr lang="es-ES" sz="900" b="0" strike="noStrike" spc="-1">
              <a:latin typeface="Arial"/>
            </a:endParaRPr>
          </a:p>
          <a:p>
            <a:pPr>
              <a:lnSpc>
                <a:spcPct val="100000"/>
              </a:lnSpc>
            </a:pP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Al ejecutar el programa</a:t>
            </a:r>
            <a:r>
              <a:rPr lang="es-ES" sz="900" b="1" strike="noStrike" spc="-1">
                <a:solidFill>
                  <a:srgbClr val="FF0000"/>
                </a:solidFill>
                <a:latin typeface="DejaVu Serif"/>
                <a:ea typeface="Arial"/>
              </a:rPr>
              <a:t> </a:t>
            </a:r>
            <a:r>
              <a:rPr lang="es-ES" sz="900" b="0" strike="noStrike" spc="-1">
                <a:solidFill>
                  <a:srgbClr val="000000"/>
                </a:solidFill>
                <a:latin typeface="DejaVu Serif"/>
                <a:ea typeface="DejaVu Serif"/>
              </a:rPr>
              <a:t>nos aparecerá esta pantalla “minimalista” diferente a la de otros programas de este tipo. Veremos que eso no es un inconveniente, sino todo lo contrario (aunque también se puede modificar).</a:t>
            </a: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Lo siguiente que haremos será abrir la imagen sobre la que vamos a superponer la malla:</a:t>
            </a:r>
            <a:endParaRPr lang="es-ES" sz="900" b="0" strike="noStrike" spc="-1">
              <a:latin typeface="Arial"/>
            </a:endParaRPr>
          </a:p>
          <a:p>
            <a:pPr algn="ctr">
              <a:lnSpc>
                <a:spcPct val="100000"/>
              </a:lnSpc>
            </a:pPr>
            <a:r>
              <a:rPr lang="es-ES" sz="900" b="0" strike="noStrike" spc="-1">
                <a:solidFill>
                  <a:srgbClr val="000000"/>
                </a:solidFill>
                <a:latin typeface="DejaVu Serif"/>
                <a:ea typeface="DejaVu Serif"/>
              </a:rPr>
              <a:t> </a:t>
            </a:r>
            <a:r>
              <a:rPr lang="es-ES" sz="900" b="1" strike="noStrike" spc="-1">
                <a:solidFill>
                  <a:srgbClr val="000000"/>
                </a:solidFill>
                <a:latin typeface="DejaVu Serif"/>
                <a:ea typeface="DejaVu Serif"/>
              </a:rPr>
              <a:t>File → Open</a:t>
            </a:r>
            <a:r>
              <a:rPr lang="es-ES" sz="900" b="0" strike="noStrike" spc="-1">
                <a:solidFill>
                  <a:srgbClr val="000000"/>
                </a:solidFill>
                <a:latin typeface="DejaVu Serif"/>
                <a:ea typeface="DejaVu Serif"/>
              </a:rPr>
              <a:t>       (aparecerá la imagen en otro recuadro)</a:t>
            </a:r>
            <a:endParaRPr lang="es-ES" sz="900" b="0" strike="noStrike" spc="-1">
              <a:latin typeface="Arial"/>
            </a:endParaRPr>
          </a:p>
          <a:p>
            <a:pPr>
              <a:lnSpc>
                <a:spcPct val="100000"/>
              </a:lnSpc>
            </a:pP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Para crear una malla de puntos: </a:t>
            </a:r>
            <a:r>
              <a:rPr lang="es-ES" sz="900" b="1" strike="noStrike" spc="-1">
                <a:solidFill>
                  <a:srgbClr val="000000"/>
                </a:solidFill>
                <a:latin typeface="DejaVu Serif"/>
                <a:ea typeface="DejaVu Serif"/>
              </a:rPr>
              <a:t>Analyze → Tools → Grid</a:t>
            </a:r>
            <a:r>
              <a:rPr lang="es-ES" sz="900" b="0" strike="noStrike" spc="-1">
                <a:solidFill>
                  <a:srgbClr val="000000"/>
                </a:solidFill>
                <a:latin typeface="DejaVu Serif"/>
                <a:ea typeface="DejaVu Serif"/>
              </a:rPr>
              <a:t>  (aparecerá el cuadro de diálogo para generar la malla con varias opciones):</a:t>
            </a:r>
            <a:endParaRPr lang="es-ES" sz="900" b="0" strike="noStrike" spc="-1">
              <a:latin typeface="Arial"/>
            </a:endParaRPr>
          </a:p>
          <a:p>
            <a:pPr>
              <a:lnSpc>
                <a:spcPct val="100000"/>
              </a:lnSpc>
            </a:pP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Nos interesa seleccionar una malla de cruces (crosses) mejor que de puntos, ya que destaca más sobre la imagen. El color depende de la roca, en este caso podemos seleccionar el magenta, pero eso es a gusto del consumidor. Podemos elegir cruces en negrita por la misma razón.</a:t>
            </a:r>
            <a:endParaRPr lang="es-ES" sz="900" b="0" strike="noStrike" spc="-1">
              <a:latin typeface="Arial"/>
            </a:endParaRPr>
          </a:p>
          <a:p>
            <a:pPr>
              <a:lnSpc>
                <a:spcPct val="100000"/>
              </a:lnSpc>
            </a:pP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El parámetro más importante es la densidad de la malla (el número de filas y de columnas, es decir el número de puntos); eso lo establecemos con la opción “</a:t>
            </a:r>
            <a:r>
              <a:rPr lang="es-ES" sz="900" b="1" strike="noStrike" spc="-1">
                <a:solidFill>
                  <a:srgbClr val="000000"/>
                </a:solidFill>
                <a:latin typeface="DejaVu Serif"/>
                <a:ea typeface="DejaVu Serif"/>
              </a:rPr>
              <a:t>Area per point</a:t>
            </a:r>
            <a:r>
              <a:rPr lang="es-ES" sz="900" b="0" strike="noStrike" spc="-1">
                <a:solidFill>
                  <a:srgbClr val="000000"/>
                </a:solidFill>
                <a:latin typeface="DejaVu Serif"/>
                <a:ea typeface="DejaVu Serif"/>
              </a:rPr>
              <a:t>” (en píxeles cuadrados). Lo que expresa es el número de píxeles (px) de la imagen que corresponden a cada punto; podemos imaginar que cada punto es el centro de un cuadrado que está en contacto con los cuadrados adyacentes de modo que el conjunto de cuadrados cubre toda la imagen; en Estereología ese cuadrado se denomina “tile”(teja).</a:t>
            </a: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Cuanto mayor sea el área de la teja (en px al cuadrado) menor será el número de tejas y por lo tanto el número de puntos de la malla. Podemos ver los distintos resultados modificando ese área. Con 25000 px</a:t>
            </a:r>
            <a:r>
              <a:rPr lang="es-ES" sz="900" b="0" strike="noStrike" spc="-1" baseline="44000">
                <a:solidFill>
                  <a:srgbClr val="000000"/>
                </a:solidFill>
                <a:latin typeface="DejaVu Serif"/>
                <a:ea typeface="DejaVu Serif"/>
              </a:rPr>
              <a:t>2</a:t>
            </a:r>
            <a:r>
              <a:rPr lang="es-ES" sz="900" b="0" strike="noStrike" spc="-1">
                <a:solidFill>
                  <a:srgbClr val="000000"/>
                </a:solidFill>
                <a:latin typeface="DejaVu Serif"/>
                <a:ea typeface="DejaVu Serif"/>
              </a:rPr>
              <a:t> obtenemos una malla de 15 x 12 puntos (180 puntos); Ojo: esto depende también del número de puntos que tenga la imagen (2376 x 1892 en el caso de nuestras imágenes).</a:t>
            </a:r>
            <a:endParaRPr lang="es-ES" sz="900" b="0" strike="noStrike" spc="-1">
              <a:latin typeface="Arial"/>
            </a:endParaRPr>
          </a:p>
          <a:p>
            <a:pPr>
              <a:lnSpc>
                <a:spcPct val="100000"/>
              </a:lnSpc>
            </a:pP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Ahora, la pregunta del millón, ¿cuantos puntos tendría que tener la malla?. Está claro que con más puntos tendremos un resultado más exacto que con menos. Pero a partir de un cierto número de puntos, la exactitud del resultado no mejora significativamente. Además no es bueno que más de 2 puntos adyacentes caigan sobre el mismo grano (el que podríamos considerar como el de tamaño medio). Podríamos verlo contando la misma imagen con mallas cada vez más tupidas. Y hay otro aspecto fundamental: nuestro objetivo es determinar la composición de una roca; por lo tanto, es mejor contar menos puntos en cada imagen y más imágenes que muchos puntos en cada imagen y menos imágenes. En nuestro caso, hemos determinado previamente (siguiendo el procedimiento de Chayes) el número mínimo de imágenes que tendríamos que contar para obtener un error de desmuestre asumible. </a:t>
            </a:r>
            <a:endParaRPr lang="es-ES" sz="900" b="0" strike="noStrike" spc="-1">
              <a:latin typeface="Arial"/>
            </a:endParaRPr>
          </a:p>
          <a:p>
            <a:pPr>
              <a:lnSpc>
                <a:spcPct val="100000"/>
              </a:lnSpc>
            </a:pPr>
            <a:endParaRPr lang="es-ES" sz="900" b="0" strike="noStrike" spc="-1">
              <a:latin typeface="Arial"/>
            </a:endParaRPr>
          </a:p>
          <a:p>
            <a:pPr>
              <a:lnSpc>
                <a:spcPct val="100000"/>
              </a:lnSpc>
            </a:pPr>
            <a:r>
              <a:rPr lang="es-ES" sz="900" b="0" strike="noStrike" spc="-1">
                <a:solidFill>
                  <a:srgbClr val="000000"/>
                </a:solidFill>
                <a:latin typeface="DejaVu Serif"/>
                <a:ea typeface="DejaVu Serif"/>
              </a:rPr>
              <a:t>Lo ideal es hacer un estudio preliminar, pero unos 1000 puntos repartidos entre todas las imágenes que tenemos que contar, sería una buena primera aproximación. Veremos después que, como mencionamos antes, podemos estimar el error de contaje que cometemos. Si es demasiado elevado nos queda el recurso de contar más imágenes.</a:t>
            </a:r>
            <a:endParaRPr lang="es-ES" sz="900" b="0" strike="noStrike" spc="-1">
              <a:latin typeface="Arial"/>
            </a:endParaRPr>
          </a:p>
        </p:txBody>
      </p:sp>
      <p:sp>
        <p:nvSpPr>
          <p:cNvPr id="2" name="Marcador de notas 1"/>
          <p:cNvSpPr>
            <a:spLocks noGrp="1"/>
          </p:cNvSpPr>
          <p:nvPr>
            <p:ph type="body" idx="1"/>
          </p:nvPr>
        </p:nvSpPr>
        <p:spPr/>
        <p:txBody>
          <a:bodyPr/>
          <a:lstStyle/>
          <a:p>
            <a:r>
              <a:rPr lang="es-ES" sz="1200" b="0" i="0" u="none" strike="noStrike" kern="1200" dirty="0" smtClean="0">
                <a:solidFill>
                  <a:schemeClr val="tx1"/>
                </a:solidFill>
                <a:latin typeface="+mn-lt"/>
                <a:ea typeface="+mn-ea"/>
                <a:cs typeface="+mn-cs"/>
              </a:rPr>
              <a:t>El programa </a:t>
            </a:r>
            <a:r>
              <a:rPr lang="es-ES" sz="1200" b="1" i="0" u="none" strike="noStrike" kern="1200" dirty="0" err="1" smtClean="0">
                <a:solidFill>
                  <a:schemeClr val="tx1"/>
                </a:solidFill>
                <a:latin typeface="+mn-lt"/>
                <a:ea typeface="+mn-ea"/>
                <a:cs typeface="+mn-cs"/>
              </a:rPr>
              <a:t>ImageJ</a:t>
            </a:r>
            <a:r>
              <a:rPr lang="es-ES" sz="1200" b="0" i="0" u="none" strike="noStrike" kern="1200" dirty="0" smtClean="0">
                <a:solidFill>
                  <a:schemeClr val="tx1"/>
                </a:solidFill>
                <a:latin typeface="+mn-lt"/>
                <a:ea typeface="+mn-ea"/>
                <a:cs typeface="+mn-cs"/>
              </a:rPr>
              <a:t> lo podemos descargar de su página web: </a:t>
            </a:r>
            <a:r>
              <a:rPr lang="es-ES" sz="1200" b="0" i="0" u="sng" strike="noStrike" kern="1200" dirty="0" smtClean="0">
                <a:solidFill>
                  <a:schemeClr val="tx1"/>
                </a:solidFill>
                <a:latin typeface="+mn-lt"/>
                <a:ea typeface="+mn-ea"/>
                <a:cs typeface="+mn-cs"/>
              </a:rPr>
              <a:t>https://</a:t>
            </a:r>
            <a:r>
              <a:rPr lang="es-ES" sz="1200" b="0" i="0" u="sng" strike="noStrike" kern="1200" dirty="0" smtClean="0">
                <a:solidFill>
                  <a:schemeClr val="tx1"/>
                </a:solidFill>
                <a:latin typeface="+mn-lt"/>
                <a:ea typeface="+mn-ea"/>
                <a:cs typeface="+mn-cs"/>
              </a:rPr>
              <a:t>imagej.nih.gov/ij/download.html</a:t>
            </a:r>
          </a:p>
          <a:p>
            <a:r>
              <a:rPr lang="es-ES" sz="1200" b="0" i="0" u="none" strike="noStrike" kern="1200" dirty="0" smtClean="0">
                <a:solidFill>
                  <a:schemeClr val="tx1"/>
                </a:solidFill>
                <a:latin typeface="+mn-lt"/>
                <a:ea typeface="+mn-ea"/>
                <a:cs typeface="+mn-cs"/>
              </a:rPr>
              <a:t>Hay versiones para diferentes sistemas operativos: Linux, </a:t>
            </a:r>
            <a:r>
              <a:rPr lang="es-ES" sz="1200" b="0" i="0" u="none" strike="noStrike" kern="1200" dirty="0" err="1" smtClean="0">
                <a:solidFill>
                  <a:schemeClr val="tx1"/>
                </a:solidFill>
                <a:latin typeface="+mn-lt"/>
                <a:ea typeface="+mn-ea"/>
                <a:cs typeface="+mn-cs"/>
              </a:rPr>
              <a:t>MacOS</a:t>
            </a:r>
            <a:r>
              <a:rPr lang="es-ES" sz="1200" b="0" i="0" u="none" strike="noStrike" kern="1200" dirty="0" smtClean="0">
                <a:solidFill>
                  <a:schemeClr val="tx1"/>
                </a:solidFill>
                <a:latin typeface="+mn-lt"/>
                <a:ea typeface="+mn-ea"/>
                <a:cs typeface="+mn-cs"/>
              </a:rPr>
              <a:t>, Windows.</a:t>
            </a:r>
          </a:p>
          <a:p>
            <a:r>
              <a:rPr lang="es-ES" sz="1200" b="0" i="0" u="none" strike="noStrike" kern="1200" dirty="0" smtClean="0">
                <a:solidFill>
                  <a:schemeClr val="tx1"/>
                </a:solidFill>
                <a:latin typeface="+mn-lt"/>
                <a:ea typeface="+mn-ea"/>
                <a:cs typeface="+mn-cs"/>
              </a:rPr>
              <a:t>Descargamos en nuestro </a:t>
            </a:r>
            <a:r>
              <a:rPr lang="es-ES" sz="1200" b="0" i="0" u="none" strike="noStrike" kern="1200" dirty="0" err="1" smtClean="0">
                <a:solidFill>
                  <a:schemeClr val="tx1"/>
                </a:solidFill>
                <a:latin typeface="+mn-lt"/>
                <a:ea typeface="+mn-ea"/>
                <a:cs typeface="+mn-cs"/>
              </a:rPr>
              <a:t>orednador</a:t>
            </a:r>
            <a:r>
              <a:rPr lang="es-ES" sz="1200" b="0" i="0" u="none" strike="noStrike" kern="1200" dirty="0" smtClean="0">
                <a:solidFill>
                  <a:schemeClr val="tx1"/>
                </a:solidFill>
                <a:latin typeface="+mn-lt"/>
                <a:ea typeface="+mn-ea"/>
                <a:cs typeface="+mn-cs"/>
              </a:rPr>
              <a:t> la versión adecuada y lo instalamos.</a:t>
            </a:r>
            <a:endParaRPr lang="es-ES" sz="1200" b="0" i="0" u="none" strike="noStrike" kern="120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Al ejecutar el programa</a:t>
            </a:r>
            <a:r>
              <a:rPr lang="es-ES" sz="1200" b="1" i="0" u="none" strike="noStrike" kern="1200" baseline="0" dirty="0" smtClean="0">
                <a:solidFill>
                  <a:schemeClr val="tx1"/>
                </a:solidFill>
                <a:latin typeface="+mn-lt"/>
                <a:ea typeface="+mn-ea"/>
                <a:cs typeface="+mn-cs"/>
              </a:rPr>
              <a:t> </a:t>
            </a:r>
            <a:r>
              <a:rPr lang="es-ES" sz="1200" b="0" i="0" u="none" strike="noStrike" kern="1200" baseline="0" dirty="0" smtClean="0">
                <a:solidFill>
                  <a:schemeClr val="tx1"/>
                </a:solidFill>
                <a:latin typeface="+mn-lt"/>
                <a:ea typeface="+mn-ea"/>
                <a:cs typeface="+mn-cs"/>
              </a:rPr>
              <a:t>nos aparecerá esta pantalla “minimalista” diferente a la de otros programas de este tipo. Veremos que eso no es un inconveniente, sino todo lo contrario (aunque también se puede modificar).</a:t>
            </a:r>
          </a:p>
          <a:p>
            <a:endParaRPr lang="es-E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Lo siguiente que haremos será abrir la imagen sobre la que vamos a superponer la malla:</a:t>
            </a:r>
          </a:p>
          <a:p>
            <a:pPr lvl="2"/>
            <a:r>
              <a:rPr lang="es-ES" sz="1200" b="0" i="0" u="none" strike="noStrike" kern="1200" baseline="0" dirty="0" smtClean="0">
                <a:solidFill>
                  <a:schemeClr val="tx1"/>
                </a:solidFill>
                <a:latin typeface="+mn-lt"/>
                <a:ea typeface="+mn-ea"/>
                <a:cs typeface="+mn-cs"/>
              </a:rPr>
              <a:t> </a:t>
            </a:r>
            <a:r>
              <a:rPr lang="es-ES" sz="1200" b="1" i="0" u="none" strike="noStrike" kern="1200" baseline="0" dirty="0" smtClean="0">
                <a:solidFill>
                  <a:schemeClr val="tx1"/>
                </a:solidFill>
                <a:latin typeface="+mn-lt"/>
                <a:ea typeface="+mn-ea"/>
                <a:cs typeface="+mn-cs"/>
              </a:rPr>
              <a:t>File → Open</a:t>
            </a:r>
            <a:r>
              <a:rPr lang="es-ES" sz="1200" b="0" i="0" u="none" strike="noStrike" kern="1200" baseline="0" dirty="0" smtClean="0">
                <a:solidFill>
                  <a:schemeClr val="tx1"/>
                </a:solidFill>
                <a:latin typeface="+mn-lt"/>
                <a:ea typeface="+mn-ea"/>
                <a:cs typeface="+mn-cs"/>
              </a:rPr>
              <a:t>       (aparecerá la imagen en otro recuadro)</a:t>
            </a:r>
          </a:p>
          <a:p>
            <a:endParaRPr lang="en-U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Para crear una malla de puntos: </a:t>
            </a:r>
            <a:r>
              <a:rPr lang="es-ES" sz="1200" b="1" i="0" u="none" strike="noStrike" kern="1200" baseline="0" dirty="0" err="1" smtClean="0">
                <a:solidFill>
                  <a:schemeClr val="tx1"/>
                </a:solidFill>
                <a:latin typeface="+mn-lt"/>
                <a:ea typeface="+mn-ea"/>
                <a:cs typeface="+mn-cs"/>
              </a:rPr>
              <a:t>Analyze</a:t>
            </a:r>
            <a:r>
              <a:rPr lang="es-ES" sz="1200" b="1" i="0" u="none" strike="noStrike" kern="1200" baseline="0" dirty="0" smtClean="0">
                <a:solidFill>
                  <a:schemeClr val="tx1"/>
                </a:solidFill>
                <a:latin typeface="+mn-lt"/>
                <a:ea typeface="+mn-ea"/>
                <a:cs typeface="+mn-cs"/>
              </a:rPr>
              <a:t> → Tools → </a:t>
            </a:r>
            <a:r>
              <a:rPr lang="es-ES" sz="1200" b="1" i="0" u="none" strike="noStrike" kern="1200" baseline="0" dirty="0" err="1" smtClean="0">
                <a:solidFill>
                  <a:schemeClr val="tx1"/>
                </a:solidFill>
                <a:latin typeface="+mn-lt"/>
                <a:ea typeface="+mn-ea"/>
                <a:cs typeface="+mn-cs"/>
              </a:rPr>
              <a:t>Grid</a:t>
            </a:r>
            <a:r>
              <a:rPr lang="es-ES" sz="1200" b="0" i="0" u="none" strike="noStrike" kern="1200" baseline="0" dirty="0" smtClean="0">
                <a:solidFill>
                  <a:schemeClr val="tx1"/>
                </a:solidFill>
                <a:latin typeface="+mn-lt"/>
                <a:ea typeface="+mn-ea"/>
                <a:cs typeface="+mn-cs"/>
              </a:rPr>
              <a:t>  (aparecerá el cuadro de diálogo para generar la malla con varias opciones):</a:t>
            </a:r>
          </a:p>
          <a:p>
            <a:endParaRPr lang="en-U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Nos interesa seleccionar una malla de cruces (</a:t>
            </a:r>
            <a:r>
              <a:rPr lang="es-ES" sz="1200" b="0" i="0" u="none" strike="noStrike" kern="1200" baseline="0" dirty="0" err="1" smtClean="0">
                <a:solidFill>
                  <a:schemeClr val="tx1"/>
                </a:solidFill>
                <a:latin typeface="+mn-lt"/>
                <a:ea typeface="+mn-ea"/>
                <a:cs typeface="+mn-cs"/>
              </a:rPr>
              <a:t>crosses</a:t>
            </a:r>
            <a:r>
              <a:rPr lang="es-ES" sz="1200" b="0" i="0" u="none" strike="noStrike" kern="1200" baseline="0" dirty="0" smtClean="0">
                <a:solidFill>
                  <a:schemeClr val="tx1"/>
                </a:solidFill>
                <a:latin typeface="+mn-lt"/>
                <a:ea typeface="+mn-ea"/>
                <a:cs typeface="+mn-cs"/>
              </a:rPr>
              <a:t>) mejor que de puntos, ya que destaca más sobre la imagen. El color depende de la roca, en este caso seleccionamos el magenta, pero eso es a gusto del consumidor. Elegimos cruces en negrita por la misma razón.</a:t>
            </a:r>
          </a:p>
          <a:p>
            <a:endParaRPr lang="en-U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El parámetro más importante es la densidad de la malla (el número de filas y de columnas, es decir el número de puntos); eso lo establecemos con la opción “</a:t>
            </a:r>
            <a:r>
              <a:rPr lang="es-ES" sz="1200" b="1" i="0" u="none" strike="noStrike" kern="1200" baseline="0" dirty="0" err="1" smtClean="0">
                <a:solidFill>
                  <a:schemeClr val="tx1"/>
                </a:solidFill>
                <a:latin typeface="+mn-lt"/>
                <a:ea typeface="+mn-ea"/>
                <a:cs typeface="+mn-cs"/>
              </a:rPr>
              <a:t>Area</a:t>
            </a:r>
            <a:r>
              <a:rPr lang="es-ES" sz="1200" b="1" i="0" u="none" strike="noStrike" kern="1200" baseline="0" dirty="0" smtClean="0">
                <a:solidFill>
                  <a:schemeClr val="tx1"/>
                </a:solidFill>
                <a:latin typeface="+mn-lt"/>
                <a:ea typeface="+mn-ea"/>
                <a:cs typeface="+mn-cs"/>
              </a:rPr>
              <a:t> per </a:t>
            </a:r>
            <a:r>
              <a:rPr lang="es-ES" sz="1200" b="1" i="0" u="none" strike="noStrike" kern="1200" baseline="0" dirty="0" err="1" smtClean="0">
                <a:solidFill>
                  <a:schemeClr val="tx1"/>
                </a:solidFill>
                <a:latin typeface="+mn-lt"/>
                <a:ea typeface="+mn-ea"/>
                <a:cs typeface="+mn-cs"/>
              </a:rPr>
              <a:t>point</a:t>
            </a:r>
            <a:r>
              <a:rPr lang="es-ES" sz="1200" b="0" i="0" u="none" strike="noStrike" kern="1200" baseline="0" dirty="0" smtClean="0">
                <a:solidFill>
                  <a:schemeClr val="tx1"/>
                </a:solidFill>
                <a:latin typeface="+mn-lt"/>
                <a:ea typeface="+mn-ea"/>
                <a:cs typeface="+mn-cs"/>
              </a:rPr>
              <a:t>” (en píxeles cuadrados). Expresa el número de píxeles (</a:t>
            </a:r>
            <a:r>
              <a:rPr lang="es-ES" sz="1200" b="0" i="0" u="none" strike="noStrike" kern="1200" baseline="0" dirty="0" err="1" smtClean="0">
                <a:solidFill>
                  <a:schemeClr val="tx1"/>
                </a:solidFill>
                <a:latin typeface="+mn-lt"/>
                <a:ea typeface="+mn-ea"/>
                <a:cs typeface="+mn-cs"/>
              </a:rPr>
              <a:t>px</a:t>
            </a:r>
            <a:r>
              <a:rPr lang="es-ES" sz="1200" b="0" i="0" u="none" strike="noStrike" kern="1200" baseline="0" dirty="0" smtClean="0">
                <a:solidFill>
                  <a:schemeClr val="tx1"/>
                </a:solidFill>
                <a:latin typeface="+mn-lt"/>
                <a:ea typeface="+mn-ea"/>
                <a:cs typeface="+mn-cs"/>
              </a:rPr>
              <a:t>) de la imagen que corresponden a cada punto; podemos imaginar que cada punto es el centro de un cuadrado que está en contacto con los cuadrados adyacentes de modo que el conjunto de cuadrados cubre toda la imagen; en Estereología ese cuadrado se denomina “tile”(teja</a:t>
            </a:r>
            <a:r>
              <a:rPr lang="es-ES" sz="1200" b="0" i="0" u="none" strike="noStrike" kern="1200" baseline="0" dirty="0" smtClean="0">
                <a:solidFill>
                  <a:schemeClr val="tx1"/>
                </a:solidFill>
                <a:latin typeface="+mn-lt"/>
                <a:ea typeface="+mn-ea"/>
                <a:cs typeface="+mn-cs"/>
              </a:rPr>
              <a:t>).</a:t>
            </a:r>
          </a:p>
          <a:p>
            <a:endParaRPr lang="es-E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Cuanto mayor sea el área de la teja (en </a:t>
            </a:r>
            <a:r>
              <a:rPr lang="es-ES" sz="1200" b="0" i="0" u="none" strike="noStrike" kern="1200" baseline="0" dirty="0" err="1" smtClean="0">
                <a:solidFill>
                  <a:schemeClr val="tx1"/>
                </a:solidFill>
                <a:latin typeface="+mn-lt"/>
                <a:ea typeface="+mn-ea"/>
                <a:cs typeface="+mn-cs"/>
              </a:rPr>
              <a:t>px</a:t>
            </a:r>
            <a:r>
              <a:rPr lang="es-ES" sz="1200" b="0" i="0" u="none" strike="noStrike" kern="1200" baseline="0" dirty="0" smtClean="0">
                <a:solidFill>
                  <a:schemeClr val="tx1"/>
                </a:solidFill>
                <a:latin typeface="+mn-lt"/>
                <a:ea typeface="+mn-ea"/>
                <a:cs typeface="+mn-cs"/>
              </a:rPr>
              <a:t> cuadrados) menor será el número de tejas y por lo tanto el número de puntos de la malla. Podemos ver los distintos resultados modificando ese área. Con 25000 px</a:t>
            </a:r>
            <a:r>
              <a:rPr lang="es-ES" sz="1200" b="0" i="0" u="none" strike="noStrike" kern="1200" baseline="30000" dirty="0" smtClean="0">
                <a:solidFill>
                  <a:schemeClr val="tx1"/>
                </a:solidFill>
                <a:latin typeface="+mn-lt"/>
                <a:ea typeface="+mn-ea"/>
                <a:cs typeface="+mn-cs"/>
              </a:rPr>
              <a:t>2</a:t>
            </a:r>
            <a:r>
              <a:rPr lang="es-ES" sz="1200" b="0" i="0" u="none" strike="noStrike" kern="1200" baseline="0" dirty="0" smtClean="0">
                <a:solidFill>
                  <a:schemeClr val="tx1"/>
                </a:solidFill>
                <a:latin typeface="+mn-lt"/>
                <a:ea typeface="+mn-ea"/>
                <a:cs typeface="+mn-cs"/>
              </a:rPr>
              <a:t> obtenemos una malla de 15 x 12 puntos (180 puntos); Ojo: esto depende también del número de puntos que tenga la imagen (2376 x 1892 en el caso de nuestras imágenes).</a:t>
            </a:r>
          </a:p>
          <a:p>
            <a:endParaRPr lang="en-U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Ahora, la pregunta del millón, ¿cuantos puntos tendría que tener la malla?. Está claro que con más puntos tendremos un resultado más exacto que con menos. Pero a partir de un cierto número de puntos, la exactitud del resultado no mejora significativamente. Además no es bueno que más de 2 puntos adyacentes caigan sobre el mismo grano (el que podríamos considerar como el de tamaño medio). Podríamos verlo contando la misma imagen con mallas cada vez más tupidas. Y hay otro aspecto fundamental: nuestro objetivo es determinar la composición de una roca; por lo tanto, </a:t>
            </a:r>
            <a:r>
              <a:rPr lang="es-ES" sz="1200" b="1" i="0" u="none" strike="noStrike" kern="1200" baseline="0" dirty="0" smtClean="0">
                <a:solidFill>
                  <a:schemeClr val="tx1"/>
                </a:solidFill>
                <a:latin typeface="+mn-lt"/>
                <a:ea typeface="+mn-ea"/>
                <a:cs typeface="+mn-cs"/>
              </a:rPr>
              <a:t>es mejor contar menos puntos en cada imagen y más imágenes, que muchos puntos en cada imagen y menos imágenes</a:t>
            </a:r>
            <a:r>
              <a:rPr lang="es-ES" sz="1200" b="0" i="0" u="none" strike="noStrike" kern="1200" baseline="0" dirty="0" smtClean="0">
                <a:solidFill>
                  <a:schemeClr val="tx1"/>
                </a:solidFill>
                <a:latin typeface="+mn-lt"/>
                <a:ea typeface="+mn-ea"/>
                <a:cs typeface="+mn-cs"/>
              </a:rPr>
              <a:t>. En nuestro caso, hemos determinado previamente (siguiendo el procedimiento de Chayes) el número mínimo de imágenes que tendríamos que contar para obtener un error de </a:t>
            </a:r>
            <a:r>
              <a:rPr lang="es-ES" sz="1200" b="0" i="0" u="none" strike="noStrike" kern="1200" baseline="0" dirty="0" err="1" smtClean="0">
                <a:solidFill>
                  <a:schemeClr val="tx1"/>
                </a:solidFill>
                <a:latin typeface="+mn-lt"/>
                <a:ea typeface="+mn-ea"/>
                <a:cs typeface="+mn-cs"/>
              </a:rPr>
              <a:t>desmuestre</a:t>
            </a:r>
            <a:r>
              <a:rPr lang="es-ES" sz="1200" b="0" i="0" u="none" strike="noStrike" kern="1200" baseline="0" dirty="0" smtClean="0">
                <a:solidFill>
                  <a:schemeClr val="tx1"/>
                </a:solidFill>
                <a:latin typeface="+mn-lt"/>
                <a:ea typeface="+mn-ea"/>
                <a:cs typeface="+mn-cs"/>
              </a:rPr>
              <a:t> asumible. </a:t>
            </a:r>
          </a:p>
          <a:p>
            <a:endParaRPr lang="en-US" sz="1200" b="0" i="0" u="none" strike="noStrike" kern="1200" baseline="0" dirty="0" smtClean="0">
              <a:solidFill>
                <a:schemeClr val="tx1"/>
              </a:solidFill>
              <a:latin typeface="+mn-lt"/>
              <a:ea typeface="+mn-ea"/>
              <a:cs typeface="+mn-cs"/>
            </a:endParaRPr>
          </a:p>
          <a:p>
            <a:r>
              <a:rPr lang="es-ES" sz="1200" b="0" i="0" u="none" strike="noStrike" kern="1200" baseline="0" dirty="0" smtClean="0">
                <a:solidFill>
                  <a:schemeClr val="tx1"/>
                </a:solidFill>
                <a:latin typeface="+mn-lt"/>
                <a:ea typeface="+mn-ea"/>
                <a:cs typeface="+mn-cs"/>
              </a:rPr>
              <a:t>Lo ideal es hacer un estudio preliminar, pero unos 1000 puntos repartidos entre todas las imágenes que tenemos que contar, sería una buena primera aproximación. Veremos después que, como mencionamos antes, podemos estimar el error de contaje que cometemos. Si es demasiado elevado nos queda el recurso de contar más imágenes.</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CustomShape 1"/>
          <p:cNvSpPr/>
          <p:nvPr/>
        </p:nvSpPr>
        <p:spPr>
          <a:xfrm>
            <a:off x="755640" y="5078880"/>
            <a:ext cx="6043320" cy="48063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r>
              <a:rPr lang="es-ES" sz="900" b="0" strike="noStrike" spc="-1">
                <a:solidFill>
                  <a:srgbClr val="000000"/>
                </a:solidFill>
                <a:latin typeface="DejaVu Serif"/>
                <a:ea typeface="DejaVu Serif"/>
              </a:rPr>
              <a:t>Este sería el resultado de superponer una malla de 15 x 12 = 180 puntos a una de las imágenes macro de nuestra roca.</a:t>
            </a:r>
            <a:endParaRPr lang="es-ES" sz="900" b="0" strike="noStrike" spc="-1">
              <a:latin typeface="Arial"/>
            </a:endParaRPr>
          </a:p>
        </p:txBody>
      </p:sp>
      <p:sp>
        <p:nvSpPr>
          <p:cNvPr id="2" name="Marcador de notas 1"/>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i="0" u="none" strike="noStrike" kern="1200" smtClean="0">
                <a:solidFill>
                  <a:schemeClr val="tx1"/>
                </a:solidFill>
                <a:latin typeface="+mn-lt"/>
                <a:ea typeface="+mn-ea"/>
                <a:cs typeface="+mn-cs"/>
              </a:rPr>
              <a:t>Este sería el resultado de superponer una malla de 15 x 12 = 180 puntos a una de las imágenes macro de nuestra roca.</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24" name="PlaceHolder 2"/>
          <p:cNvSpPr>
            <a:spLocks noGrp="1"/>
          </p:cNvSpPr>
          <p:nvPr>
            <p:ph/>
          </p:nvPr>
        </p:nvSpPr>
        <p:spPr>
          <a:xfrm>
            <a:off x="504000" y="1768680"/>
            <a:ext cx="907200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5" name="PlaceHolder 3"/>
          <p:cNvSpPr>
            <a:spLocks noGrp="1"/>
          </p:cNvSpPr>
          <p:nvPr>
            <p:ph/>
          </p:nvPr>
        </p:nvSpPr>
        <p:spPr>
          <a:xfrm>
            <a:off x="504000" y="4058640"/>
            <a:ext cx="9072000" cy="20908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27" name="PlaceHolder 2"/>
          <p:cNvSpPr>
            <a:spLocks noGrp="1"/>
          </p:cNvSpPr>
          <p:nvPr>
            <p:ph/>
          </p:nvPr>
        </p:nvSpPr>
        <p:spPr>
          <a:xfrm>
            <a:off x="504000" y="176868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8" name="PlaceHolder 3"/>
          <p:cNvSpPr>
            <a:spLocks noGrp="1"/>
          </p:cNvSpPr>
          <p:nvPr>
            <p:ph/>
          </p:nvPr>
        </p:nvSpPr>
        <p:spPr>
          <a:xfrm>
            <a:off x="5152680" y="176868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9" name="PlaceHolder 4"/>
          <p:cNvSpPr>
            <a:spLocks noGrp="1"/>
          </p:cNvSpPr>
          <p:nvPr>
            <p:ph/>
          </p:nvPr>
        </p:nvSpPr>
        <p:spPr>
          <a:xfrm>
            <a:off x="504000" y="405864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0" name="PlaceHolder 5"/>
          <p:cNvSpPr>
            <a:spLocks noGrp="1"/>
          </p:cNvSpPr>
          <p:nvPr>
            <p:ph/>
          </p:nvPr>
        </p:nvSpPr>
        <p:spPr>
          <a:xfrm>
            <a:off x="5152680" y="405864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32" name="PlaceHolder 2"/>
          <p:cNvSpPr>
            <a:spLocks noGrp="1"/>
          </p:cNvSpPr>
          <p:nvPr>
            <p:ph/>
          </p:nvPr>
        </p:nvSpPr>
        <p:spPr>
          <a:xfrm>
            <a:off x="504000" y="1768680"/>
            <a:ext cx="292104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3" name="PlaceHolder 3"/>
          <p:cNvSpPr>
            <a:spLocks noGrp="1"/>
          </p:cNvSpPr>
          <p:nvPr>
            <p:ph/>
          </p:nvPr>
        </p:nvSpPr>
        <p:spPr>
          <a:xfrm>
            <a:off x="3571560" y="1768680"/>
            <a:ext cx="292104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4" name="PlaceHolder 4"/>
          <p:cNvSpPr>
            <a:spLocks noGrp="1"/>
          </p:cNvSpPr>
          <p:nvPr>
            <p:ph/>
          </p:nvPr>
        </p:nvSpPr>
        <p:spPr>
          <a:xfrm>
            <a:off x="6639120" y="1768680"/>
            <a:ext cx="292104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5" name="PlaceHolder 5"/>
          <p:cNvSpPr>
            <a:spLocks noGrp="1"/>
          </p:cNvSpPr>
          <p:nvPr>
            <p:ph/>
          </p:nvPr>
        </p:nvSpPr>
        <p:spPr>
          <a:xfrm>
            <a:off x="504000" y="4058640"/>
            <a:ext cx="292104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6" name="PlaceHolder 6"/>
          <p:cNvSpPr>
            <a:spLocks noGrp="1"/>
          </p:cNvSpPr>
          <p:nvPr>
            <p:ph/>
          </p:nvPr>
        </p:nvSpPr>
        <p:spPr>
          <a:xfrm>
            <a:off x="3571560" y="4058640"/>
            <a:ext cx="292104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37" name="PlaceHolder 7"/>
          <p:cNvSpPr>
            <a:spLocks noGrp="1"/>
          </p:cNvSpPr>
          <p:nvPr>
            <p:ph/>
          </p:nvPr>
        </p:nvSpPr>
        <p:spPr>
          <a:xfrm>
            <a:off x="6639120" y="4058640"/>
            <a:ext cx="2921040" cy="20908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3" name="PlaceHolder 2"/>
          <p:cNvSpPr>
            <a:spLocks noGrp="1"/>
          </p:cNvSpPr>
          <p:nvPr>
            <p:ph type="subTitle"/>
          </p:nvPr>
        </p:nvSpPr>
        <p:spPr>
          <a:xfrm>
            <a:off x="504000" y="1768680"/>
            <a:ext cx="9072000" cy="4384080"/>
          </a:xfrm>
          <a:prstGeom prst="rect">
            <a:avLst/>
          </a:prstGeom>
          <a:noFill/>
          <a:ln w="0">
            <a:noFill/>
          </a:ln>
        </p:spPr>
        <p:txBody>
          <a:bodyPr lIns="0" tIns="0" rIns="0" bIns="0" anchor="ctr">
            <a:noAutofit/>
          </a:bodyPr>
          <a:lstStyle/>
          <a:p>
            <a:pPr algn="ctr"/>
            <a:endParaRPr lang="es-E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5" name="PlaceHolder 2"/>
          <p:cNvSpPr>
            <a:spLocks noGrp="1"/>
          </p:cNvSpPr>
          <p:nvPr>
            <p:ph/>
          </p:nvPr>
        </p:nvSpPr>
        <p:spPr>
          <a:xfrm>
            <a:off x="504000" y="1768680"/>
            <a:ext cx="9072000" cy="43840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7" name="PlaceHolder 2"/>
          <p:cNvSpPr>
            <a:spLocks noGrp="1"/>
          </p:cNvSpPr>
          <p:nvPr>
            <p:ph/>
          </p:nvPr>
        </p:nvSpPr>
        <p:spPr>
          <a:xfrm>
            <a:off x="504000" y="1768680"/>
            <a:ext cx="4426920" cy="43840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8" name="PlaceHolder 3"/>
          <p:cNvSpPr>
            <a:spLocks noGrp="1"/>
          </p:cNvSpPr>
          <p:nvPr>
            <p:ph/>
          </p:nvPr>
        </p:nvSpPr>
        <p:spPr>
          <a:xfrm>
            <a:off x="5152680" y="1768680"/>
            <a:ext cx="4426920" cy="43840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301320"/>
            <a:ext cx="9072000" cy="5850360"/>
          </a:xfrm>
          <a:prstGeom prst="rect">
            <a:avLst/>
          </a:prstGeom>
          <a:noFill/>
          <a:ln w="0">
            <a:noFill/>
          </a:ln>
        </p:spPr>
        <p:txBody>
          <a:bodyPr lIns="0" tIns="0" rIns="0" bIns="0" anchor="ctr">
            <a:noAutofit/>
          </a:bodyPr>
          <a:lstStyle/>
          <a:p>
            <a:pPr algn="ctr"/>
            <a:endParaRPr lang="es-E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12" name="PlaceHolder 2"/>
          <p:cNvSpPr>
            <a:spLocks noGrp="1"/>
          </p:cNvSpPr>
          <p:nvPr>
            <p:ph/>
          </p:nvPr>
        </p:nvSpPr>
        <p:spPr>
          <a:xfrm>
            <a:off x="504000" y="176868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3" name="PlaceHolder 3"/>
          <p:cNvSpPr>
            <a:spLocks noGrp="1"/>
          </p:cNvSpPr>
          <p:nvPr>
            <p:ph/>
          </p:nvPr>
        </p:nvSpPr>
        <p:spPr>
          <a:xfrm>
            <a:off x="5152680" y="1768680"/>
            <a:ext cx="4426920" cy="43840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4" name="PlaceHolder 4"/>
          <p:cNvSpPr>
            <a:spLocks noGrp="1"/>
          </p:cNvSpPr>
          <p:nvPr>
            <p:ph/>
          </p:nvPr>
        </p:nvSpPr>
        <p:spPr>
          <a:xfrm>
            <a:off x="504000" y="405864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16" name="PlaceHolder 2"/>
          <p:cNvSpPr>
            <a:spLocks noGrp="1"/>
          </p:cNvSpPr>
          <p:nvPr>
            <p:ph/>
          </p:nvPr>
        </p:nvSpPr>
        <p:spPr>
          <a:xfrm>
            <a:off x="504000" y="1768680"/>
            <a:ext cx="4426920" cy="43840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7" name="PlaceHolder 3"/>
          <p:cNvSpPr>
            <a:spLocks noGrp="1"/>
          </p:cNvSpPr>
          <p:nvPr>
            <p:ph/>
          </p:nvPr>
        </p:nvSpPr>
        <p:spPr>
          <a:xfrm>
            <a:off x="5152680" y="176868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18" name="PlaceHolder 4"/>
          <p:cNvSpPr>
            <a:spLocks noGrp="1"/>
          </p:cNvSpPr>
          <p:nvPr>
            <p:ph/>
          </p:nvPr>
        </p:nvSpPr>
        <p:spPr>
          <a:xfrm>
            <a:off x="5152680" y="405864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endParaRPr lang="es-ES" sz="4400" b="0" strike="noStrike" spc="-1">
              <a:latin typeface="Arial"/>
            </a:endParaRPr>
          </a:p>
        </p:txBody>
      </p:sp>
      <p:sp>
        <p:nvSpPr>
          <p:cNvPr id="20" name="PlaceHolder 2"/>
          <p:cNvSpPr>
            <a:spLocks noGrp="1"/>
          </p:cNvSpPr>
          <p:nvPr>
            <p:ph/>
          </p:nvPr>
        </p:nvSpPr>
        <p:spPr>
          <a:xfrm>
            <a:off x="504000" y="176868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1" name="PlaceHolder 3"/>
          <p:cNvSpPr>
            <a:spLocks noGrp="1"/>
          </p:cNvSpPr>
          <p:nvPr>
            <p:ph/>
          </p:nvPr>
        </p:nvSpPr>
        <p:spPr>
          <a:xfrm>
            <a:off x="5152680" y="1768680"/>
            <a:ext cx="4426920" cy="2090880"/>
          </a:xfrm>
          <a:prstGeom prst="rect">
            <a:avLst/>
          </a:prstGeom>
          <a:noFill/>
          <a:ln w="0">
            <a:noFill/>
          </a:ln>
        </p:spPr>
        <p:txBody>
          <a:bodyPr lIns="0" tIns="0" rIns="0" bIns="0" anchor="t">
            <a:normAutofit/>
          </a:bodyPr>
          <a:lstStyle/>
          <a:p>
            <a:endParaRPr lang="es-ES" sz="3200" b="0" strike="noStrike" spc="-1">
              <a:latin typeface="Arial"/>
            </a:endParaRPr>
          </a:p>
        </p:txBody>
      </p:sp>
      <p:sp>
        <p:nvSpPr>
          <p:cNvPr id="22" name="PlaceHolder 4"/>
          <p:cNvSpPr>
            <a:spLocks noGrp="1"/>
          </p:cNvSpPr>
          <p:nvPr>
            <p:ph/>
          </p:nvPr>
        </p:nvSpPr>
        <p:spPr>
          <a:xfrm>
            <a:off x="504000" y="4058640"/>
            <a:ext cx="9072000" cy="2090880"/>
          </a:xfrm>
          <a:prstGeom prst="rect">
            <a:avLst/>
          </a:prstGeom>
          <a:noFill/>
          <a:ln w="0">
            <a:noFill/>
          </a:ln>
        </p:spPr>
        <p:txBody>
          <a:bodyPr lIns="0" tIns="0" rIns="0" bIns="0" anchor="t">
            <a:normAutofit/>
          </a:bodyPr>
          <a:lstStyle/>
          <a:p>
            <a:endParaRPr lang="es-E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2000" cy="1261800"/>
          </a:xfrm>
          <a:prstGeom prst="rect">
            <a:avLst/>
          </a:prstGeom>
          <a:noFill/>
          <a:ln w="0">
            <a:noFill/>
          </a:ln>
        </p:spPr>
        <p:txBody>
          <a:bodyPr lIns="0" tIns="0" rIns="0" bIns="0" anchor="ctr">
            <a:noAutofit/>
          </a:bodyPr>
          <a:lstStyle/>
          <a:p>
            <a:pPr algn="ctr"/>
            <a:r>
              <a:rPr lang="es-ES" sz="4400" b="0" strike="noStrike" spc="-1">
                <a:latin typeface="Arial"/>
              </a:rPr>
              <a:t>Pulse para editar el formato del texto de título</a:t>
            </a:r>
          </a:p>
        </p:txBody>
      </p:sp>
      <p:sp>
        <p:nvSpPr>
          <p:cNvPr id="3" name="PlaceHolder 2"/>
          <p:cNvSpPr>
            <a:spLocks noGrp="1"/>
          </p:cNvSpPr>
          <p:nvPr>
            <p:ph type="body"/>
          </p:nvPr>
        </p:nvSpPr>
        <p:spPr>
          <a:xfrm>
            <a:off x="504000" y="1768680"/>
            <a:ext cx="9072000" cy="43840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s-ES" sz="3200" b="0" strike="noStrike" spc="-1">
                <a:latin typeface="Arial"/>
              </a:rPr>
              <a:t>Pulse para editar el formato de texto del esquema</a:t>
            </a:r>
          </a:p>
          <a:p>
            <a:pPr marL="864000" lvl="1" indent="-324000">
              <a:spcBef>
                <a:spcPts val="1134"/>
              </a:spcBef>
              <a:buClr>
                <a:srgbClr val="000000"/>
              </a:buClr>
              <a:buSzPct val="75000"/>
              <a:buFont typeface="Symbol" charset="2"/>
              <a:buChar char=""/>
            </a:pPr>
            <a:r>
              <a:rPr lang="es-ES" sz="2800" b="0" strike="noStrike" spc="-1">
                <a:latin typeface="Arial"/>
              </a:rPr>
              <a:t>Segundo nivel del esquema</a:t>
            </a:r>
          </a:p>
          <a:p>
            <a:pPr marL="1296000" lvl="2" indent="-288000">
              <a:spcBef>
                <a:spcPts val="850"/>
              </a:spcBef>
              <a:buClr>
                <a:srgbClr val="000000"/>
              </a:buClr>
              <a:buSzPct val="45000"/>
              <a:buFont typeface="Wingdings" charset="2"/>
              <a:buChar char=""/>
            </a:pPr>
            <a:r>
              <a:rPr lang="es-ES" sz="2400" b="0" strike="noStrike" spc="-1">
                <a:latin typeface="Arial"/>
              </a:rPr>
              <a:t>Tercer nivel del esquema</a:t>
            </a:r>
          </a:p>
          <a:p>
            <a:pPr marL="1728000" lvl="3" indent="-216000">
              <a:spcBef>
                <a:spcPts val="567"/>
              </a:spcBef>
              <a:buClr>
                <a:srgbClr val="000000"/>
              </a:buClr>
              <a:buSzPct val="75000"/>
              <a:buFont typeface="Symbol" charset="2"/>
              <a:buChar char=""/>
            </a:pPr>
            <a:r>
              <a:rPr lang="es-ES" sz="2000" b="0" strike="noStrike" spc="-1">
                <a:latin typeface="Arial"/>
              </a:rPr>
              <a:t>Cuarto nivel del esquema</a:t>
            </a:r>
          </a:p>
          <a:p>
            <a:pPr marL="2160000" lvl="4" indent="-216000">
              <a:spcBef>
                <a:spcPts val="283"/>
              </a:spcBef>
              <a:buClr>
                <a:srgbClr val="000000"/>
              </a:buClr>
              <a:buSzPct val="45000"/>
              <a:buFont typeface="Wingdings" charset="2"/>
              <a:buChar char=""/>
            </a:pPr>
            <a:r>
              <a:rPr lang="es-ES" sz="2000" b="0" strike="noStrike" spc="-1">
                <a:latin typeface="Arial"/>
              </a:rPr>
              <a:t>Quinto nivel del esquema</a:t>
            </a:r>
          </a:p>
          <a:p>
            <a:pPr marL="2592000" lvl="5" indent="-216000">
              <a:spcBef>
                <a:spcPts val="283"/>
              </a:spcBef>
              <a:buClr>
                <a:srgbClr val="000000"/>
              </a:buClr>
              <a:buSzPct val="45000"/>
              <a:buFont typeface="Wingdings" charset="2"/>
              <a:buChar char=""/>
            </a:pPr>
            <a:r>
              <a:rPr lang="es-ES" sz="2000" b="0" strike="noStrike" spc="-1">
                <a:latin typeface="Arial"/>
              </a:rPr>
              <a:t>Sexto nivel del esquema</a:t>
            </a:r>
          </a:p>
          <a:p>
            <a:pPr marL="3024000" lvl="6" indent="-216000">
              <a:spcBef>
                <a:spcPts val="283"/>
              </a:spcBef>
              <a:buClr>
                <a:srgbClr val="000000"/>
              </a:buClr>
              <a:buSzPct val="45000"/>
              <a:buFont typeface="Wingdings" charset="2"/>
              <a:buChar char=""/>
            </a:pPr>
            <a:r>
              <a:rPr lang="es-ES" sz="2000" b="0" strike="noStrike" spc="-1">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TextShape 1"/>
          <p:cNvSpPr/>
          <p:nvPr/>
        </p:nvSpPr>
        <p:spPr>
          <a:xfrm>
            <a:off x="503640" y="6886440"/>
            <a:ext cx="2336040" cy="509040"/>
          </a:xfrm>
          <a:prstGeom prst="rect">
            <a:avLst/>
          </a:prstGeom>
          <a:noFill/>
          <a:ln w="0">
            <a:noFill/>
          </a:ln>
        </p:spPr>
        <p:style>
          <a:lnRef idx="0">
            <a:scrgbClr r="0" g="0" b="0"/>
          </a:lnRef>
          <a:fillRef idx="0">
            <a:scrgbClr r="0" g="0" b="0"/>
          </a:fillRef>
          <a:effectRef idx="0">
            <a:scrgbClr r="0" g="0" b="0"/>
          </a:effectRef>
          <a:fontRef idx="minor"/>
        </p:style>
      </p:sp>
      <p:sp>
        <p:nvSpPr>
          <p:cNvPr id="45" name="TextShape 2"/>
          <p:cNvSpPr/>
          <p:nvPr/>
        </p:nvSpPr>
        <p:spPr>
          <a:xfrm>
            <a:off x="3448080" y="6886440"/>
            <a:ext cx="3183840" cy="509040"/>
          </a:xfrm>
          <a:prstGeom prst="rect">
            <a:avLst/>
          </a:prstGeom>
          <a:noFill/>
          <a:ln w="0">
            <a:noFill/>
          </a:ln>
        </p:spPr>
        <p:style>
          <a:lnRef idx="0">
            <a:scrgbClr r="0" g="0" b="0"/>
          </a:lnRef>
          <a:fillRef idx="0">
            <a:scrgbClr r="0" g="0" b="0"/>
          </a:fillRef>
          <a:effectRef idx="0">
            <a:scrgbClr r="0" g="0" b="0"/>
          </a:effectRef>
          <a:fontRef idx="minor"/>
        </p:style>
      </p:sp>
      <p:sp>
        <p:nvSpPr>
          <p:cNvPr id="46" name="CustomShape 3"/>
          <p:cNvSpPr/>
          <p:nvPr/>
        </p:nvSpPr>
        <p:spPr>
          <a:xfrm>
            <a:off x="503640" y="360720"/>
            <a:ext cx="9214560" cy="429120"/>
          </a:xfrm>
          <a:prstGeom prst="rect">
            <a:avLst/>
          </a:prstGeom>
          <a:noFill/>
          <a:ln w="0">
            <a:noFill/>
          </a:ln>
        </p:spPr>
        <p:style>
          <a:lnRef idx="0">
            <a:scrgbClr r="0" g="0" b="0"/>
          </a:lnRef>
          <a:fillRef idx="0">
            <a:scrgbClr r="0" g="0" b="0"/>
          </a:fillRef>
          <a:effectRef idx="0">
            <a:scrgbClr r="0" g="0" b="0"/>
          </a:effectRef>
          <a:fontRef idx="minor"/>
        </p:style>
      </p:sp>
      <p:sp>
        <p:nvSpPr>
          <p:cNvPr id="47" name="CustomShape 4"/>
          <p:cNvSpPr/>
          <p:nvPr/>
        </p:nvSpPr>
        <p:spPr>
          <a:xfrm>
            <a:off x="144720" y="71640"/>
            <a:ext cx="8998560" cy="718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93000"/>
              </a:lnSpc>
            </a:pPr>
            <a:r>
              <a:rPr lang="es-ES" sz="2400" b="1" strike="noStrike" spc="-1" dirty="0">
                <a:solidFill>
                  <a:srgbClr val="0066CC"/>
                </a:solidFill>
                <a:latin typeface="Bitstream Vera Serif"/>
                <a:ea typeface="Bitstream Vera Serif"/>
              </a:rPr>
              <a:t>Como superponer una malla de </a:t>
            </a:r>
            <a:r>
              <a:rPr lang="es-ES" sz="2400" b="1" strike="noStrike" spc="-1" dirty="0" smtClean="0">
                <a:solidFill>
                  <a:srgbClr val="0066CC"/>
                </a:solidFill>
                <a:latin typeface="Bitstream Vera Serif"/>
                <a:ea typeface="Bitstream Vera Serif"/>
              </a:rPr>
              <a:t>puntos a una imagen </a:t>
            </a:r>
            <a:r>
              <a:rPr lang="es-ES" sz="2400" b="1" strike="noStrike" spc="-1" dirty="0">
                <a:solidFill>
                  <a:srgbClr val="0066CC"/>
                </a:solidFill>
                <a:latin typeface="Bitstream Vera Serif"/>
                <a:ea typeface="Bitstream Vera Serif"/>
              </a:rPr>
              <a:t>con </a:t>
            </a:r>
            <a:r>
              <a:rPr lang="es-ES" sz="2400" b="1" strike="noStrike" spc="-1" dirty="0" err="1">
                <a:solidFill>
                  <a:srgbClr val="0066CC"/>
                </a:solidFill>
                <a:latin typeface="Bitstream Vera Serif"/>
                <a:ea typeface="Bitstream Vera Serif"/>
              </a:rPr>
              <a:t>ImageJ</a:t>
            </a:r>
            <a:endParaRPr lang="es-ES" sz="2400" b="0" strike="noStrike" spc="-1" dirty="0">
              <a:latin typeface="Arial"/>
            </a:endParaRPr>
          </a:p>
        </p:txBody>
      </p:sp>
      <p:pic>
        <p:nvPicPr>
          <p:cNvPr id="48" name="Imagen1"/>
          <p:cNvPicPr/>
          <p:nvPr/>
        </p:nvPicPr>
        <p:blipFill>
          <a:blip r:embed="rId3"/>
          <a:stretch/>
        </p:blipFill>
        <p:spPr>
          <a:xfrm>
            <a:off x="1079640" y="1368360"/>
            <a:ext cx="5562000" cy="1046880"/>
          </a:xfrm>
          <a:prstGeom prst="rect">
            <a:avLst/>
          </a:prstGeom>
          <a:ln w="0">
            <a:noFill/>
          </a:ln>
        </p:spPr>
      </p:pic>
      <p:sp>
        <p:nvSpPr>
          <p:cNvPr id="49" name="CustomShape 5"/>
          <p:cNvSpPr/>
          <p:nvPr/>
        </p:nvSpPr>
        <p:spPr>
          <a:xfrm>
            <a:off x="503640" y="936720"/>
            <a:ext cx="5686920" cy="363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93000"/>
              </a:lnSpc>
            </a:pPr>
            <a:r>
              <a:rPr lang="es-ES" sz="1800" b="0" strike="noStrike" spc="-1">
                <a:solidFill>
                  <a:srgbClr val="000000"/>
                </a:solidFill>
                <a:latin typeface="Bitstream Vera Serif"/>
                <a:ea typeface="Bitstream Vera Serif"/>
              </a:rPr>
              <a:t>1. Ejecutar el programa:</a:t>
            </a:r>
            <a:endParaRPr lang="es-ES" sz="1800" b="0" strike="noStrike" spc="-1">
              <a:latin typeface="Arial"/>
            </a:endParaRPr>
          </a:p>
        </p:txBody>
      </p:sp>
      <p:sp>
        <p:nvSpPr>
          <p:cNvPr id="50" name="CustomShape 6"/>
          <p:cNvSpPr/>
          <p:nvPr/>
        </p:nvSpPr>
        <p:spPr>
          <a:xfrm>
            <a:off x="503640" y="2735640"/>
            <a:ext cx="5542920" cy="36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93000"/>
              </a:lnSpc>
            </a:pPr>
            <a:r>
              <a:rPr lang="es-ES" sz="1800" b="0" strike="noStrike" spc="-1">
                <a:solidFill>
                  <a:srgbClr val="000000"/>
                </a:solidFill>
                <a:latin typeface="Bitstream Vera Serif"/>
                <a:ea typeface="Bitstream Vera Serif"/>
              </a:rPr>
              <a:t>2. Cargar la imagen: </a:t>
            </a:r>
            <a:r>
              <a:rPr lang="es-ES" sz="1800" b="1" strike="noStrike" spc="-1">
                <a:solidFill>
                  <a:srgbClr val="3465A4"/>
                </a:solidFill>
                <a:latin typeface="Bitstream Vera Serif"/>
                <a:ea typeface="Bitstream Vera Serif"/>
              </a:rPr>
              <a:t>File → Open</a:t>
            </a:r>
            <a:endParaRPr lang="es-ES" sz="1800" b="0" strike="noStrike" spc="-1">
              <a:latin typeface="Arial"/>
            </a:endParaRPr>
          </a:p>
        </p:txBody>
      </p:sp>
      <p:sp>
        <p:nvSpPr>
          <p:cNvPr id="51" name="CustomShape 7"/>
          <p:cNvSpPr/>
          <p:nvPr/>
        </p:nvSpPr>
        <p:spPr>
          <a:xfrm>
            <a:off x="503640" y="3240360"/>
            <a:ext cx="5976360" cy="362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93000"/>
              </a:lnSpc>
            </a:pPr>
            <a:r>
              <a:rPr lang="es-ES" sz="1800" b="0" strike="noStrike" spc="-1">
                <a:solidFill>
                  <a:srgbClr val="000000"/>
                </a:solidFill>
                <a:latin typeface="Bitstream Vera Serif"/>
                <a:ea typeface="Bitstream Vera Serif"/>
              </a:rPr>
              <a:t>3. Generar la malla: </a:t>
            </a:r>
            <a:r>
              <a:rPr lang="es-ES" sz="1800" b="1" strike="noStrike" spc="-1">
                <a:solidFill>
                  <a:srgbClr val="3465A4"/>
                </a:solidFill>
                <a:latin typeface="Bitstream Vera Serif"/>
                <a:ea typeface="Bitstream Vera Serif"/>
              </a:rPr>
              <a:t>Analyze → Tools → Grid</a:t>
            </a:r>
            <a:endParaRPr lang="es-ES" sz="1800" b="0" strike="noStrike" spc="-1">
              <a:latin typeface="Arial"/>
            </a:endParaRPr>
          </a:p>
        </p:txBody>
      </p:sp>
      <p:pic>
        <p:nvPicPr>
          <p:cNvPr id="52" name="Imagen2"/>
          <p:cNvPicPr/>
          <p:nvPr/>
        </p:nvPicPr>
        <p:blipFill>
          <a:blip r:embed="rId4"/>
          <a:stretch/>
        </p:blipFill>
        <p:spPr>
          <a:xfrm>
            <a:off x="2700000" y="3960000"/>
            <a:ext cx="2447280" cy="28155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 name="TextShape 1"/>
          <p:cNvSpPr/>
          <p:nvPr/>
        </p:nvSpPr>
        <p:spPr>
          <a:xfrm>
            <a:off x="503640" y="6886440"/>
            <a:ext cx="2336040" cy="509040"/>
          </a:xfrm>
          <a:prstGeom prst="rect">
            <a:avLst/>
          </a:prstGeom>
          <a:noFill/>
          <a:ln w="0">
            <a:noFill/>
          </a:ln>
        </p:spPr>
        <p:style>
          <a:lnRef idx="0">
            <a:scrgbClr r="0" g="0" b="0"/>
          </a:lnRef>
          <a:fillRef idx="0">
            <a:scrgbClr r="0" g="0" b="0"/>
          </a:fillRef>
          <a:effectRef idx="0">
            <a:scrgbClr r="0" g="0" b="0"/>
          </a:effectRef>
          <a:fontRef idx="minor"/>
        </p:style>
      </p:sp>
      <p:sp>
        <p:nvSpPr>
          <p:cNvPr id="54" name="TextShape 2"/>
          <p:cNvSpPr/>
          <p:nvPr/>
        </p:nvSpPr>
        <p:spPr>
          <a:xfrm>
            <a:off x="3448080" y="6886440"/>
            <a:ext cx="3183840" cy="509040"/>
          </a:xfrm>
          <a:prstGeom prst="rect">
            <a:avLst/>
          </a:prstGeom>
          <a:noFill/>
          <a:ln w="0">
            <a:noFill/>
          </a:ln>
        </p:spPr>
        <p:style>
          <a:lnRef idx="0">
            <a:scrgbClr r="0" g="0" b="0"/>
          </a:lnRef>
          <a:fillRef idx="0">
            <a:scrgbClr r="0" g="0" b="0"/>
          </a:fillRef>
          <a:effectRef idx="0">
            <a:scrgbClr r="0" g="0" b="0"/>
          </a:effectRef>
          <a:fontRef idx="minor"/>
        </p:style>
      </p:sp>
      <p:pic>
        <p:nvPicPr>
          <p:cNvPr id="55" name="Imagen1"/>
          <p:cNvPicPr/>
          <p:nvPr/>
        </p:nvPicPr>
        <p:blipFill>
          <a:blip r:embed="rId3"/>
          <a:stretch/>
        </p:blipFill>
        <p:spPr>
          <a:xfrm>
            <a:off x="1276200" y="762120"/>
            <a:ext cx="7641360" cy="60951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Words>1239</Words>
  <Application>Microsoft Office PowerPoint</Application>
  <PresentationFormat>Personalizado</PresentationFormat>
  <Paragraphs>42</Paragraphs>
  <Slides>2</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vt:i4>
      </vt:variant>
    </vt:vector>
  </HeadingPairs>
  <TitlesOfParts>
    <vt:vector size="10" baseType="lpstr">
      <vt:lpstr>Arial</vt:lpstr>
      <vt:lpstr>Bitstream Vera Serif</vt:lpstr>
      <vt:lpstr>DejaVu Sans</vt:lpstr>
      <vt:lpstr>DejaVu Serif</vt:lpstr>
      <vt:lpstr>Symbol</vt:lpstr>
      <vt:lpstr>Times New Roman</vt:lpstr>
      <vt:lpstr>Wingdings</vt:lpstr>
      <vt:lpstr>Office Theme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subject/>
  <dc:creator/>
  <dc:description/>
  <cp:lastModifiedBy>Angel</cp:lastModifiedBy>
  <cp:revision>19</cp:revision>
  <dcterms:created xsi:type="dcterms:W3CDTF">2021-01-12T13:41:27Z</dcterms:created>
  <dcterms:modified xsi:type="dcterms:W3CDTF">2025-03-12T14:52:41Z</dcterms:modified>
  <dc:language>es-ES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0</vt:i4>
  </property>
  <property fmtid="{D5CDD505-2E9C-101B-9397-08002B2CF9AE}" pid="3" name="HyperlinksChanged">
    <vt:bool>false</vt:bool>
  </property>
  <property fmtid="{D5CDD505-2E9C-101B-9397-08002B2CF9AE}" pid="4" name="LinksUpToDate">
    <vt:bool>false</vt:bool>
  </property>
  <property fmtid="{D5CDD505-2E9C-101B-9397-08002B2CF9AE}" pid="5" name="MMClips">
    <vt:i4>0</vt:i4>
  </property>
  <property fmtid="{D5CDD505-2E9C-101B-9397-08002B2CF9AE}" pid="6" name="Notes">
    <vt:i4>2</vt:i4>
  </property>
  <property fmtid="{D5CDD505-2E9C-101B-9397-08002B2CF9AE}" pid="7" name="PresentationFormat">
    <vt:lpwstr>Personalizado</vt:lpwstr>
  </property>
  <property fmtid="{D5CDD505-2E9C-101B-9397-08002B2CF9AE}" pid="8" name="ScaleCrop">
    <vt:bool>false</vt:bool>
  </property>
  <property fmtid="{D5CDD505-2E9C-101B-9397-08002B2CF9AE}" pid="9" name="ShareDoc">
    <vt:bool>false</vt:bool>
  </property>
  <property fmtid="{D5CDD505-2E9C-101B-9397-08002B2CF9AE}" pid="10" name="Slides">
    <vt:i4>2</vt:i4>
  </property>
</Properties>
</file>